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9" r:id="rId9"/>
    <p:sldId id="268" r:id="rId10"/>
    <p:sldId id="271" r:id="rId11"/>
    <p:sldId id="270" r:id="rId12"/>
    <p:sldId id="265" r:id="rId13"/>
    <p:sldId id="266" r:id="rId14"/>
    <p:sldId id="267" r:id="rId15"/>
    <p:sldId id="260" r:id="rId16"/>
    <p:sldId id="262" r:id="rId17"/>
    <p:sldId id="27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286" y="-9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18A3F09-C906-4123-9BFB-8C4D53EA3938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929D54B1-00DF-4C7D-AD18-1199C4C7E4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0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6.png"/><Relationship Id="rId5" Type="http://schemas.openxmlformats.org/officeDocument/2006/relationships/image" Target="../media/image83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2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1.png"/><Relationship Id="rId7" Type="http://schemas.openxmlformats.org/officeDocument/2006/relationships/image" Target="../media/image10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53" Type="http://schemas.openxmlformats.org/officeDocument/2006/relationships/image" Target="../media/image60.png"/><Relationship Id="rId58" Type="http://schemas.openxmlformats.org/officeDocument/2006/relationships/image" Target="../media/image65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6.png"/><Relationship Id="rId57" Type="http://schemas.openxmlformats.org/officeDocument/2006/relationships/image" Target="../media/image64.png"/><Relationship Id="rId61" Type="http://schemas.openxmlformats.org/officeDocument/2006/relationships/image" Target="../media/image68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4" Type="http://schemas.openxmlformats.org/officeDocument/2006/relationships/image" Target="../media/image51.png"/><Relationship Id="rId52" Type="http://schemas.openxmlformats.org/officeDocument/2006/relationships/image" Target="../media/image59.png"/><Relationship Id="rId60" Type="http://schemas.openxmlformats.org/officeDocument/2006/relationships/image" Target="../media/image6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56" Type="http://schemas.openxmlformats.org/officeDocument/2006/relationships/image" Target="../media/image63.png"/><Relationship Id="rId8" Type="http://schemas.openxmlformats.org/officeDocument/2006/relationships/image" Target="../media/image15.png"/><Relationship Id="rId51" Type="http://schemas.openxmlformats.org/officeDocument/2006/relationships/image" Target="../media/image58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46" Type="http://schemas.openxmlformats.org/officeDocument/2006/relationships/image" Target="../media/image53.png"/><Relationship Id="rId5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56.png"/><Relationship Id="rId3" Type="http://schemas.openxmlformats.org/officeDocument/2006/relationships/image" Target="../media/image70.png"/><Relationship Id="rId21" Type="http://schemas.openxmlformats.org/officeDocument/2006/relationships/image" Target="../media/image82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80.png"/><Relationship Id="rId2" Type="http://schemas.openxmlformats.org/officeDocument/2006/relationships/image" Target="../media/image69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39.png"/><Relationship Id="rId19" Type="http://schemas.openxmlformats.org/officeDocument/2006/relationships/image" Target="../media/image58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9.png"/><Relationship Id="rId22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5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67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5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83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2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15.png"/><Relationship Id="rId17" Type="http://schemas.openxmlformats.org/officeDocument/2006/relationships/image" Target="../media/image89.png"/><Relationship Id="rId2" Type="http://schemas.openxmlformats.org/officeDocument/2006/relationships/image" Target="../media/image69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51.png"/><Relationship Id="rId5" Type="http://schemas.microsoft.com/office/2007/relationships/hdphoto" Target="../media/hdphoto1.wdp"/><Relationship Id="rId15" Type="http://schemas.openxmlformats.org/officeDocument/2006/relationships/image" Target="../media/image87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800" dirty="0" err="1" smtClean="0"/>
              <a:t>연솔</a:t>
            </a:r>
            <a:r>
              <a:rPr lang="ko-KR" altLang="en-US" sz="2800" dirty="0" err="1"/>
              <a:t>찬</a:t>
            </a:r>
            <a:endParaRPr lang="en-US" altLang="ko-KR" sz="2800" dirty="0" smtClean="0"/>
          </a:p>
          <a:p>
            <a:r>
              <a:rPr lang="en-US" altLang="ko-KR" sz="2800" dirty="0" smtClean="0"/>
              <a:t>20093308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800" dirty="0" smtClean="0"/>
              <a:t>Massacre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20687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52659" cy="6858000"/>
            <a:chOff x="0" y="0"/>
            <a:chExt cx="10067925" cy="7543800"/>
          </a:xfrm>
        </p:grpSpPr>
        <p:pic>
          <p:nvPicPr>
            <p:cNvPr id="4" name="Picture 2" descr="C:\Users\초록\Documents\war\screenshot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067925" cy="754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4" descr="C:\war\app\src\main\res\drawable\weapon_main_las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618" y="3119424"/>
              <a:ext cx="732998" cy="73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3460525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war\app\src\main\res\drawable\fx_explosion1_1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3541047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war\app\src\main\res\drawable\fx_explosion1_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531522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38" y="3284984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사다리꼴 14"/>
          <p:cNvSpPr/>
          <p:nvPr/>
        </p:nvSpPr>
        <p:spPr>
          <a:xfrm rot="16200000">
            <a:off x="8337456" y="1926102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</a:t>
            </a:r>
          </a:p>
        </p:txBody>
      </p:sp>
      <p:sp>
        <p:nvSpPr>
          <p:cNvPr id="16" name="사다리꼴 15"/>
          <p:cNvSpPr/>
          <p:nvPr/>
        </p:nvSpPr>
        <p:spPr>
          <a:xfrm rot="16200000">
            <a:off x="8337456" y="64678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  <p:sp>
        <p:nvSpPr>
          <p:cNvPr id="17" name="사다리꼴 16"/>
          <p:cNvSpPr/>
          <p:nvPr/>
        </p:nvSpPr>
        <p:spPr>
          <a:xfrm rot="16200000">
            <a:off x="8311981" y="3205418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PVP</a:t>
            </a:r>
          </a:p>
        </p:txBody>
      </p:sp>
      <p:sp>
        <p:nvSpPr>
          <p:cNvPr id="13" name="제목 4"/>
          <p:cNvSpPr txBox="1">
            <a:spLocks/>
          </p:cNvSpPr>
          <p:nvPr/>
        </p:nvSpPr>
        <p:spPr>
          <a:xfrm>
            <a:off x="0" y="6021288"/>
            <a:ext cx="9168994" cy="6480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b="1" dirty="0" smtClean="0"/>
              <a:t>WEAPON - laser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277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52659" cy="6858000"/>
            <a:chOff x="0" y="0"/>
            <a:chExt cx="10067925" cy="7543800"/>
          </a:xfrm>
        </p:grpSpPr>
        <p:pic>
          <p:nvPicPr>
            <p:cNvPr id="4" name="Picture 2" descr="C:\Users\초록\Documents\war\screenshot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067925" cy="754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4" descr="C:\war\app\src\main\res\drawable\weapon_main_las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618" y="3119424"/>
              <a:ext cx="732998" cy="73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3460525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war\app\src\main\res\drawable\fx_explosion1_1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3541047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war\app\src\main\res\drawable\fx_explosion1_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531522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38" y="3284984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사다리꼴 14"/>
          <p:cNvSpPr/>
          <p:nvPr/>
        </p:nvSpPr>
        <p:spPr>
          <a:xfrm rot="16200000">
            <a:off x="8337456" y="1926102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</a:t>
            </a:r>
          </a:p>
        </p:txBody>
      </p:sp>
      <p:sp>
        <p:nvSpPr>
          <p:cNvPr id="16" name="사다리꼴 15"/>
          <p:cNvSpPr/>
          <p:nvPr/>
        </p:nvSpPr>
        <p:spPr>
          <a:xfrm rot="16200000">
            <a:off x="8337456" y="64678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  <p:sp>
        <p:nvSpPr>
          <p:cNvPr id="17" name="사다리꼴 16"/>
          <p:cNvSpPr/>
          <p:nvPr/>
        </p:nvSpPr>
        <p:spPr>
          <a:xfrm rot="16200000">
            <a:off x="8311981" y="3205418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PVP</a:t>
            </a:r>
          </a:p>
        </p:txBody>
      </p:sp>
      <p:sp>
        <p:nvSpPr>
          <p:cNvPr id="18" name="제목 4"/>
          <p:cNvSpPr txBox="1">
            <a:spLocks/>
          </p:cNvSpPr>
          <p:nvPr/>
        </p:nvSpPr>
        <p:spPr>
          <a:xfrm>
            <a:off x="3717139" y="6021288"/>
            <a:ext cx="3519157" cy="6480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 smtClean="0"/>
              <a:t>UI – MAIN</a:t>
            </a:r>
            <a:endParaRPr lang="ko-KR" altLang="en-US" b="1" dirty="0"/>
          </a:p>
        </p:txBody>
      </p:sp>
      <p:sp>
        <p:nvSpPr>
          <p:cNvPr id="3" name="사각형 설명선 2"/>
          <p:cNvSpPr/>
          <p:nvPr/>
        </p:nvSpPr>
        <p:spPr>
          <a:xfrm>
            <a:off x="717802" y="1173069"/>
            <a:ext cx="2016224" cy="503389"/>
          </a:xfrm>
          <a:prstGeom prst="wedgeRectCallout">
            <a:avLst>
              <a:gd name="adj1" fmla="val -20833"/>
              <a:gd name="adj2" fmla="val -1104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HP, EXP bar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717802" y="4012129"/>
            <a:ext cx="2016224" cy="503389"/>
          </a:xfrm>
          <a:prstGeom prst="wedgeRectCallout">
            <a:avLst>
              <a:gd name="adj1" fmla="val -22993"/>
              <a:gd name="adj2" fmla="val 9998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Movement pad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5918869" y="4012129"/>
            <a:ext cx="2016224" cy="503389"/>
          </a:xfrm>
          <a:prstGeom prst="wedgeRectCallout">
            <a:avLst>
              <a:gd name="adj1" fmla="val 33158"/>
              <a:gd name="adj2" fmla="val 1086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Attack pad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5918869" y="333990"/>
            <a:ext cx="2016224" cy="503389"/>
          </a:xfrm>
          <a:prstGeom prst="wedgeRectCallout">
            <a:avLst>
              <a:gd name="adj1" fmla="val 63392"/>
              <a:gd name="adj2" fmla="val 1086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Menu buttons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6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52659" cy="6858000"/>
            <a:chOff x="0" y="0"/>
            <a:chExt cx="10067925" cy="7543800"/>
          </a:xfrm>
        </p:grpSpPr>
        <p:pic>
          <p:nvPicPr>
            <p:cNvPr id="4" name="Picture 2" descr="C:\Users\초록\Documents\war\screenshot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067925" cy="754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4" descr="C:\war\app\src\main\res\drawable\weapon_main_las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618" y="3119424"/>
              <a:ext cx="732998" cy="73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3460525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war\app\src\main\res\drawable\fx_explosion1_1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3541047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war\app\src\main\res\drawable\fx_explosion1_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531522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38" y="3284984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사다리꼴 14"/>
          <p:cNvSpPr/>
          <p:nvPr/>
        </p:nvSpPr>
        <p:spPr>
          <a:xfrm rot="16200000">
            <a:off x="8337456" y="1926102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</a:t>
            </a:r>
          </a:p>
        </p:txBody>
      </p:sp>
      <p:sp>
        <p:nvSpPr>
          <p:cNvPr id="16" name="사다리꼴 15"/>
          <p:cNvSpPr/>
          <p:nvPr/>
        </p:nvSpPr>
        <p:spPr>
          <a:xfrm rot="16200000">
            <a:off x="8337456" y="64678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  <p:sp>
        <p:nvSpPr>
          <p:cNvPr id="17" name="사다리꼴 16"/>
          <p:cNvSpPr/>
          <p:nvPr/>
        </p:nvSpPr>
        <p:spPr>
          <a:xfrm rot="16200000">
            <a:off x="8311981" y="3205418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PVP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706778" y="188640"/>
            <a:ext cx="8437222" cy="574984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43608" y="442684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7" name="사다리꼴 66"/>
          <p:cNvSpPr/>
          <p:nvPr/>
        </p:nvSpPr>
        <p:spPr>
          <a:xfrm rot="16200000">
            <a:off x="-98899" y="189244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822206" y="442684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77636" y="442684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043608" y="1792017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822206" y="1792017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00B05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577636" y="1792017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43608" y="3130171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822206" y="3130171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577636" y="3130171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43608" y="4507469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22206" y="4507469"/>
            <a:ext cx="2305837" cy="113383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9" name="Picture 3" descr="C:\war\app\src\main\res\drawable\weapon_defaul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76" y="442684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C:\war\app\src\main\res\drawable\weapon_main_blackhol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58" y="4557014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 descr="C:\war\app\src\main\res\drawable\weapon_main_guidedmissile_mai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549793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C:\war\app\src\main\res\drawable\weapon_main_lase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47" y="3130171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" descr="C:\war\app\src\main\res\drawable\weapon_main_lightnin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32" y="3130171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C:\war\app\src\main\res\drawable\weapon_main_machinegu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325" y="454797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9" descr="C:\war\app\src\main\res\drawable\weapon_main_missil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88" y="1792017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1" descr="C:\war\app\src\main\res\drawable\weapon_main_shotgu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14" y="431998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2" descr="C:\war\app\src\main\res\drawable\weapon_main_sniperrifle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22" y="1792017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3" descr="C:\war\app\src\main\res\drawable\weapon_main_straf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91" y="3130171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4" descr="C:\war\app\src\main\res\drawable\weapon_main_whirlwind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76" y="1792017"/>
            <a:ext cx="743450" cy="743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1733299" y="1157123"/>
            <a:ext cx="226957" cy="315176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3810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445267" y="1157123"/>
            <a:ext cx="226957" cy="315176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3810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157235" y="1157123"/>
            <a:ext cx="226957" cy="315176"/>
          </a:xfrm>
          <a:prstGeom prst="rect">
            <a:avLst/>
          </a:prstGeom>
          <a:solidFill>
            <a:srgbClr val="FFFF00"/>
          </a:solidFill>
          <a:ln w="3810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256037" y="642140"/>
            <a:ext cx="790601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PISTOL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159540" y="1084514"/>
            <a:ext cx="1087132" cy="38778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3810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howcard Gothic" panose="04020904020102020604" pitchFamily="82" charset="0"/>
              <a:ea typeface="맑은 고딕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518604" y="1157123"/>
            <a:ext cx="226957" cy="315176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3810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230572" y="1157123"/>
            <a:ext cx="226957" cy="315176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3810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942540" y="1157123"/>
            <a:ext cx="226957" cy="315176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3810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944845" y="1084514"/>
            <a:ext cx="1087132" cy="387785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3810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맑은 고딕"/>
                <a:cs typeface="+mn-cs"/>
              </a:rPr>
              <a:t>MAX</a:t>
            </a:r>
            <a:endParaRPr kumimoji="0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howcard Gothic" panose="04020904020102020604" pitchFamily="82" charset="0"/>
              <a:ea typeface="맑은 고딕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746152" y="642140"/>
            <a:ext cx="133722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machinegun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987534" y="2009853"/>
            <a:ext cx="12875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whirlwind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979712" y="4774850"/>
            <a:ext cx="120417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blackhole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888566" y="3348007"/>
            <a:ext cx="114005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lightning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038920" y="2009853"/>
            <a:ext cx="84189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missile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282577" y="3348007"/>
            <a:ext cx="70243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laser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787623" y="3348007"/>
            <a:ext cx="8178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strafe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741380" y="642140"/>
            <a:ext cx="1013419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shotgun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806859" y="1980294"/>
            <a:ext cx="79861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sniper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630462" y="4793412"/>
            <a:ext cx="151035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guidedmissile</a:t>
            </a:r>
            <a:endParaRPr lang="ko-KR" altLang="en-US" sz="14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09" name="직사각형 108"/>
          <p:cNvSpPr/>
          <p:nvPr/>
        </p:nvSpPr>
        <p:spPr>
          <a:xfrm flipH="1">
            <a:off x="6577636" y="5218403"/>
            <a:ext cx="2313026" cy="44646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0" name="Picture 2" descr="C:\war\app\src\main\res\drawable\ui_coin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3" y="5298518"/>
            <a:ext cx="286232" cy="2862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/>
          <p:cNvSpPr/>
          <p:nvPr/>
        </p:nvSpPr>
        <p:spPr>
          <a:xfrm>
            <a:off x="7734150" y="4549793"/>
            <a:ext cx="1149324" cy="397507"/>
          </a:xfrm>
          <a:prstGeom prst="rect">
            <a:avLst/>
          </a:prstGeom>
          <a:solidFill>
            <a:srgbClr val="F79646">
              <a:lumMod val="75000"/>
            </a:srgbClr>
          </a:solidFill>
          <a:ln w="57150"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맑은 고딕"/>
                <a:cs typeface="+mn-cs"/>
              </a:rPr>
              <a:t>shop</a:t>
            </a: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howcard Gothic" panose="04020904020102020604" pitchFamily="82" charset="0"/>
              <a:ea typeface="맑은 고딕"/>
              <a:cs typeface="+mn-cs"/>
            </a:endParaRPr>
          </a:p>
        </p:txBody>
      </p:sp>
      <p:sp>
        <p:nvSpPr>
          <p:cNvPr id="113" name="사다리꼴 112"/>
          <p:cNvSpPr/>
          <p:nvPr/>
        </p:nvSpPr>
        <p:spPr>
          <a:xfrm rot="16200000">
            <a:off x="-124374" y="3194621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PVP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717139" y="6021288"/>
            <a:ext cx="3519157" cy="648072"/>
          </a:xfrm>
        </p:spPr>
        <p:txBody>
          <a:bodyPr/>
          <a:lstStyle/>
          <a:p>
            <a:r>
              <a:rPr lang="en-US" altLang="ko-KR" b="1" dirty="0" smtClean="0"/>
              <a:t>UI – ITEM</a:t>
            </a:r>
            <a:endParaRPr lang="ko-KR" altLang="en-US" b="1" dirty="0"/>
          </a:p>
        </p:txBody>
      </p:sp>
      <p:pic>
        <p:nvPicPr>
          <p:cNvPr id="111" name="Picture 2" descr="C:\war\app\src\main\res\drawable\ui_coin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21" y="1181753"/>
            <a:ext cx="193306" cy="1933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사다리꼴 114"/>
          <p:cNvSpPr/>
          <p:nvPr/>
        </p:nvSpPr>
        <p:spPr>
          <a:xfrm rot="16200000">
            <a:off x="-98899" y="613130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FFF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14348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52659" cy="6858000"/>
            <a:chOff x="0" y="0"/>
            <a:chExt cx="10067925" cy="7543800"/>
          </a:xfrm>
        </p:grpSpPr>
        <p:pic>
          <p:nvPicPr>
            <p:cNvPr id="4" name="Picture 2" descr="C:\Users\초록\Documents\war\screenshot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067925" cy="754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4" descr="C:\war\app\src\main\res\drawable\weapon_main_las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618" y="3119424"/>
              <a:ext cx="732998" cy="73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3460525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war\app\src\main\res\drawable\fx_explosion1_1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3541047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war\app\src\main\res\drawable\fx_explosion1_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531522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38" y="3284984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사다리꼴 15"/>
          <p:cNvSpPr/>
          <p:nvPr/>
        </p:nvSpPr>
        <p:spPr>
          <a:xfrm rot="16200000">
            <a:off x="8337456" y="64678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706778" y="188640"/>
            <a:ext cx="8437222" cy="574984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7" name="사다리꼴 66"/>
          <p:cNvSpPr/>
          <p:nvPr/>
        </p:nvSpPr>
        <p:spPr>
          <a:xfrm rot="16200000">
            <a:off x="-98899" y="189244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</a:t>
            </a:r>
          </a:p>
        </p:txBody>
      </p:sp>
      <p:sp>
        <p:nvSpPr>
          <p:cNvPr id="113" name="사다리꼴 112"/>
          <p:cNvSpPr/>
          <p:nvPr/>
        </p:nvSpPr>
        <p:spPr>
          <a:xfrm rot="16200000">
            <a:off x="-124374" y="3194621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PVP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717139" y="6021288"/>
            <a:ext cx="3519157" cy="648072"/>
          </a:xfrm>
        </p:spPr>
        <p:txBody>
          <a:bodyPr/>
          <a:lstStyle/>
          <a:p>
            <a:r>
              <a:rPr lang="en-US" altLang="ko-KR" b="1" dirty="0" smtClean="0"/>
              <a:t>UI – SHOP</a:t>
            </a:r>
            <a:endParaRPr lang="ko-KR" altLang="en-US" b="1" dirty="0"/>
          </a:p>
        </p:txBody>
      </p:sp>
      <p:sp>
        <p:nvSpPr>
          <p:cNvPr id="135" name="직사각형 134"/>
          <p:cNvSpPr/>
          <p:nvPr/>
        </p:nvSpPr>
        <p:spPr>
          <a:xfrm>
            <a:off x="1691680" y="1722883"/>
            <a:ext cx="1512168" cy="2066157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howcard Gothic" panose="04020904020102020604" pitchFamily="82" charset="0"/>
              <a:ea typeface="맑은 고딕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691680" y="3316922"/>
            <a:ext cx="15121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B050"/>
                </a:solidFill>
                <a:latin typeface="Showcard Gothic" panose="04020904020102020604" pitchFamily="82" charset="0"/>
                <a:ea typeface="맑은 고딕"/>
              </a:rPr>
              <a:t>1 $</a:t>
            </a:r>
            <a:endParaRPr lang="ko-KR" altLang="en-US" sz="2000" dirty="0">
              <a:solidFill>
                <a:srgbClr val="00B050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7734150" y="4632598"/>
            <a:ext cx="1149324" cy="397507"/>
          </a:xfrm>
          <a:prstGeom prst="rect">
            <a:avLst/>
          </a:prstGeom>
          <a:solidFill>
            <a:srgbClr val="F79646">
              <a:lumMod val="75000"/>
            </a:srgbClr>
          </a:solidFill>
          <a:ln w="57150"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맑은 고딕"/>
                <a:cs typeface="+mn-cs"/>
              </a:rPr>
              <a:t>back</a:t>
            </a: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howcard Gothic" panose="04020904020102020604" pitchFamily="82" charset="0"/>
              <a:ea typeface="맑은 고딕"/>
              <a:cs typeface="+mn-cs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3417438" y="1722883"/>
            <a:ext cx="1512168" cy="2066157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howcard Gothic" panose="04020904020102020604" pitchFamily="82" charset="0"/>
              <a:ea typeface="맑은 고딕"/>
              <a:cs typeface="+mn-cs"/>
            </a:endParaRPr>
          </a:p>
        </p:txBody>
      </p:sp>
      <p:pic>
        <p:nvPicPr>
          <p:cNvPr id="139" name="Picture 2" descr="http://wcdn4.dataknet.com/static/resources/icons/set11/8b763fb112f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772" y="2421476"/>
            <a:ext cx="807500" cy="8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3417438" y="3316922"/>
            <a:ext cx="15121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B050"/>
                </a:solidFill>
                <a:latin typeface="Showcard Gothic" panose="04020904020102020604" pitchFamily="82" charset="0"/>
                <a:ea typeface="맑은 고딕"/>
              </a:rPr>
              <a:t>1 $</a:t>
            </a:r>
            <a:endParaRPr lang="ko-KR" altLang="en-US" sz="2000" dirty="0">
              <a:solidFill>
                <a:srgbClr val="00B050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41" name="직사각형 140"/>
          <p:cNvSpPr/>
          <p:nvPr/>
        </p:nvSpPr>
        <p:spPr>
          <a:xfrm flipH="1">
            <a:off x="3489446" y="1824517"/>
            <a:ext cx="1376922" cy="44646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42" name="Picture 2" descr="C:\war\app\src\main\res\drawable\ui_co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19" y="1904632"/>
            <a:ext cx="286232" cy="2862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3345430" y="1844824"/>
            <a:ext cx="15121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30000</a:t>
            </a:r>
            <a:endParaRPr lang="ko-KR" altLang="en-US" sz="20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180741" y="1722883"/>
            <a:ext cx="1512168" cy="2066157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howcard Gothic" panose="04020904020102020604" pitchFamily="82" charset="0"/>
              <a:ea typeface="맑은 고딕"/>
              <a:cs typeface="+mn-c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180741" y="3316922"/>
            <a:ext cx="15121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B050"/>
                </a:solidFill>
                <a:latin typeface="Showcard Gothic" panose="04020904020102020604" pitchFamily="82" charset="0"/>
                <a:ea typeface="맑은 고딕"/>
              </a:rPr>
              <a:t>2</a:t>
            </a:r>
            <a:r>
              <a:rPr lang="en-US" altLang="ko-KR" sz="2000" dirty="0" smtClean="0">
                <a:solidFill>
                  <a:srgbClr val="00B050"/>
                </a:solidFill>
                <a:latin typeface="Showcard Gothic" panose="04020904020102020604" pitchFamily="82" charset="0"/>
                <a:ea typeface="맑은 고딕"/>
              </a:rPr>
              <a:t> $</a:t>
            </a:r>
            <a:endParaRPr lang="ko-KR" altLang="en-US" sz="2000" dirty="0">
              <a:solidFill>
                <a:srgbClr val="00B050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46" name="직사각형 145"/>
          <p:cNvSpPr/>
          <p:nvPr/>
        </p:nvSpPr>
        <p:spPr>
          <a:xfrm flipH="1">
            <a:off x="5252749" y="1824517"/>
            <a:ext cx="1376922" cy="44646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47" name="Picture 2" descr="C:\war\app\src\main\res\drawable\ui_co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22" y="1904632"/>
            <a:ext cx="286232" cy="2862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5042058" y="1844824"/>
            <a:ext cx="15121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100000</a:t>
            </a:r>
            <a:endParaRPr lang="ko-KR" altLang="en-US" sz="20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6973681" y="1722883"/>
            <a:ext cx="1512168" cy="2066157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howcard Gothic" panose="04020904020102020604" pitchFamily="82" charset="0"/>
              <a:ea typeface="맑은 고딕"/>
              <a:cs typeface="+mn-cs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973681" y="3316922"/>
            <a:ext cx="15121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B050"/>
                </a:solidFill>
                <a:latin typeface="Showcard Gothic" panose="04020904020102020604" pitchFamily="82" charset="0"/>
                <a:ea typeface="맑은 고딕"/>
              </a:rPr>
              <a:t>3</a:t>
            </a:r>
            <a:r>
              <a:rPr lang="en-US" altLang="ko-KR" sz="2000" dirty="0" smtClean="0">
                <a:solidFill>
                  <a:srgbClr val="00B050"/>
                </a:solidFill>
                <a:latin typeface="Showcard Gothic" panose="04020904020102020604" pitchFamily="82" charset="0"/>
                <a:ea typeface="맑은 고딕"/>
              </a:rPr>
              <a:t> $</a:t>
            </a:r>
            <a:endParaRPr lang="ko-KR" altLang="en-US" sz="2000" dirty="0">
              <a:solidFill>
                <a:srgbClr val="00B050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51" name="직사각형 150"/>
          <p:cNvSpPr/>
          <p:nvPr/>
        </p:nvSpPr>
        <p:spPr>
          <a:xfrm flipH="1">
            <a:off x="7045689" y="1824517"/>
            <a:ext cx="1376922" cy="44646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52" name="Picture 2" descr="C:\war\app\src\main\res\drawable\ui_co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862" y="1904632"/>
            <a:ext cx="286232" cy="2862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/>
          <p:cNvSpPr txBox="1"/>
          <p:nvPr/>
        </p:nvSpPr>
        <p:spPr>
          <a:xfrm>
            <a:off x="6834998" y="1844824"/>
            <a:ext cx="15121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200000</a:t>
            </a:r>
            <a:endParaRPr lang="ko-KR" altLang="en-US" sz="20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pic>
        <p:nvPicPr>
          <p:cNvPr id="154" name="Picture 4" descr="http://cdn.1001freedownloads.com/vector/thumb/67666/schatzkist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85859" y="2394624"/>
            <a:ext cx="887812" cy="8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http://wcdn4.dataknet.com/static/resources/icons/set11/8b763fb112f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460" y="2324497"/>
            <a:ext cx="807500" cy="8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http://wcdn4.dataknet.com/static/resources/icons/set11/8b763fb112f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10" y="2534047"/>
            <a:ext cx="807500" cy="8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http://wcdn4.dataknet.com/static/resources/icons/set11/8b763fb112f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92896"/>
            <a:ext cx="807500" cy="8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/>
          <p:cNvSpPr txBox="1"/>
          <p:nvPr/>
        </p:nvSpPr>
        <p:spPr>
          <a:xfrm>
            <a:off x="1691680" y="1844824"/>
            <a:ext cx="1512168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C00000"/>
                </a:solidFill>
                <a:latin typeface="Showcard Gothic" panose="04020904020102020604" pitchFamily="82" charset="0"/>
                <a:ea typeface="맑은 고딕"/>
              </a:rPr>
              <a:t>no</a:t>
            </a:r>
          </a:p>
          <a:p>
            <a:pPr algn="ctr"/>
            <a:r>
              <a:rPr lang="en-US" altLang="ko-KR" sz="4000" dirty="0" smtClean="0">
                <a:solidFill>
                  <a:srgbClr val="C00000"/>
                </a:solidFill>
                <a:latin typeface="Showcard Gothic" panose="04020904020102020604" pitchFamily="82" charset="0"/>
                <a:ea typeface="맑은 고딕"/>
              </a:rPr>
              <a:t>ad</a:t>
            </a:r>
            <a:endParaRPr lang="ko-KR" altLang="en-US" sz="4000" dirty="0">
              <a:solidFill>
                <a:srgbClr val="C00000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160" name="사다리꼴 159"/>
          <p:cNvSpPr/>
          <p:nvPr/>
        </p:nvSpPr>
        <p:spPr>
          <a:xfrm rot="16200000">
            <a:off x="-98899" y="613130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FFF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735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52659" cy="6858000"/>
            <a:chOff x="0" y="0"/>
            <a:chExt cx="10067925" cy="7543800"/>
          </a:xfrm>
        </p:grpSpPr>
        <p:pic>
          <p:nvPicPr>
            <p:cNvPr id="4" name="Picture 2" descr="C:\Users\초록\Documents\war\screenshot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067925" cy="754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4" descr="C:\war\app\src\main\res\drawable\weapon_main_las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618" y="3119424"/>
              <a:ext cx="732998" cy="73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3460525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war\app\src\main\res\drawable\fx_explosion1_1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3541047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war\app\src\main\res\drawable\fx_explosion1_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531522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war\app\src\main\res\drawable\fx_explosion1_0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38" y="3284984"/>
              <a:ext cx="622750" cy="62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사다리꼴 15"/>
          <p:cNvSpPr/>
          <p:nvPr/>
        </p:nvSpPr>
        <p:spPr>
          <a:xfrm rot="16200000">
            <a:off x="8337456" y="64678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706778" y="188640"/>
            <a:ext cx="8437222" cy="574984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3" name="사다리꼴 112"/>
          <p:cNvSpPr/>
          <p:nvPr/>
        </p:nvSpPr>
        <p:spPr>
          <a:xfrm rot="16200000">
            <a:off x="-124374" y="3194621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PVP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717139" y="6021288"/>
            <a:ext cx="3519157" cy="648072"/>
          </a:xfrm>
        </p:spPr>
        <p:txBody>
          <a:bodyPr/>
          <a:lstStyle/>
          <a:p>
            <a:r>
              <a:rPr lang="en-US" altLang="ko-KR" b="1" dirty="0" smtClean="0"/>
              <a:t>UI – MAP</a:t>
            </a:r>
            <a:endParaRPr lang="ko-KR" altLang="en-US" b="1" dirty="0"/>
          </a:p>
        </p:txBody>
      </p:sp>
      <p:sp>
        <p:nvSpPr>
          <p:cNvPr id="40" name="사다리꼴 39"/>
          <p:cNvSpPr/>
          <p:nvPr/>
        </p:nvSpPr>
        <p:spPr>
          <a:xfrm rot="16200000">
            <a:off x="-98899" y="189244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FFF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</a:t>
            </a:r>
          </a:p>
        </p:txBody>
      </p:sp>
      <p:sp>
        <p:nvSpPr>
          <p:cNvPr id="42" name="사다리꼴 41"/>
          <p:cNvSpPr/>
          <p:nvPr/>
        </p:nvSpPr>
        <p:spPr>
          <a:xfrm rot="16200000">
            <a:off x="-98899" y="613130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187624" y="692696"/>
            <a:ext cx="1080119" cy="976123"/>
          </a:xfrm>
          <a:prstGeom prst="rect">
            <a:avLst/>
          </a:prstGeom>
          <a:solidFill>
            <a:srgbClr val="F79646">
              <a:lumMod val="75000"/>
            </a:srgb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71800" y="692696"/>
            <a:ext cx="1080119" cy="976123"/>
          </a:xfrm>
          <a:prstGeom prst="rect">
            <a:avLst/>
          </a:prstGeom>
          <a:solidFill>
            <a:srgbClr val="F79646">
              <a:lumMod val="75000"/>
            </a:srgb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355976" y="692696"/>
            <a:ext cx="1080119" cy="976123"/>
          </a:xfrm>
          <a:prstGeom prst="rect">
            <a:avLst/>
          </a:prstGeom>
          <a:solidFill>
            <a:srgbClr val="00B050"/>
          </a:solidFill>
          <a:ln w="57150">
            <a:solidFill>
              <a:srgbClr val="00B05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940152" y="692696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524328" y="692696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187624" y="1955128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771800" y="1955128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355976" y="1955128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940152" y="1955128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353452" y="692696"/>
            <a:ext cx="1080119" cy="97612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187624" y="3212976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771800" y="3212976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355976" y="3212976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940152" y="3212976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524328" y="3212976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87624" y="4509120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771800" y="4509120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355976" y="4509120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940152" y="4509120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524328" y="4509120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7" name="이등변 삼각형 86"/>
          <p:cNvSpPr/>
          <p:nvPr/>
        </p:nvSpPr>
        <p:spPr>
          <a:xfrm rot="5400000">
            <a:off x="8622195" y="2875208"/>
            <a:ext cx="576065" cy="323527"/>
          </a:xfrm>
          <a:prstGeom prst="triangle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5400000" flipV="1">
            <a:off x="629815" y="2874699"/>
            <a:ext cx="576065" cy="324544"/>
          </a:xfrm>
          <a:prstGeom prst="triangle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524328" y="1955128"/>
            <a:ext cx="1080119" cy="976123"/>
          </a:xfrm>
          <a:prstGeom prst="rect">
            <a:avLst/>
          </a:prstGeom>
          <a:solidFill>
            <a:sysClr val="windowText" lastClr="000000"/>
          </a:solidFill>
          <a:ln w="571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349641" y="672925"/>
            <a:ext cx="75608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1</a:t>
            </a:r>
            <a:endParaRPr lang="ko-KR" altLang="en-US" sz="60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933817" y="672925"/>
            <a:ext cx="75608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2</a:t>
            </a:r>
            <a:endParaRPr lang="ko-KR" altLang="en-US" sz="60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517993" y="672925"/>
            <a:ext cx="75608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3</a:t>
            </a:r>
            <a:endParaRPr lang="ko-KR" altLang="en-US" sz="60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90706" y="672925"/>
            <a:ext cx="75608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4</a:t>
            </a:r>
            <a:endParaRPr lang="ko-KR" altLang="en-US" sz="60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686345" y="672925"/>
            <a:ext cx="75608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white"/>
                </a:solidFill>
                <a:latin typeface="Showcard Gothic" panose="04020904020102020604" pitchFamily="82" charset="0"/>
                <a:ea typeface="맑은 고딕"/>
              </a:rPr>
              <a:t>5</a:t>
            </a:r>
            <a:endParaRPr lang="ko-KR" altLang="en-US" sz="6000" dirty="0">
              <a:solidFill>
                <a:prstClr val="white"/>
              </a:solidFill>
              <a:latin typeface="Showcard Gothic" panose="04020904020102020604" pitchFamily="82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2432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Class </a:t>
            </a:r>
            <a:r>
              <a:rPr lang="en-US" altLang="ko-KR" b="1" dirty="0"/>
              <a:t>Diagram – </a:t>
            </a:r>
            <a:r>
              <a:rPr lang="en-US" altLang="ko-KR" b="1" dirty="0" smtClean="0"/>
              <a:t>Client</a:t>
            </a:r>
            <a:r>
              <a:rPr lang="ko-KR" altLang="ko-KR" dirty="0"/>
              <a:t/>
            </a:r>
            <a:br>
              <a:rPr lang="ko-KR" altLang="ko-KR" dirty="0"/>
            </a:b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00" y="1484784"/>
            <a:ext cx="7817000" cy="4752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069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Class </a:t>
            </a:r>
            <a:r>
              <a:rPr lang="en-US" altLang="ko-KR" b="1" dirty="0"/>
              <a:t>Diagram – </a:t>
            </a:r>
            <a:r>
              <a:rPr lang="en-US" altLang="ko-KR" b="1" dirty="0" smtClean="0"/>
              <a:t>Client</a:t>
            </a:r>
            <a:r>
              <a:rPr lang="ko-KR" altLang="ko-KR" dirty="0"/>
              <a:t/>
            </a:r>
            <a:br>
              <a:rPr lang="ko-KR" altLang="ko-KR" dirty="0"/>
            </a:b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30850" y="4505063"/>
            <a:ext cx="7529582" cy="2020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7035" y="1200809"/>
            <a:ext cx="8415445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Renderer </a:t>
            </a:r>
            <a:r>
              <a:rPr lang="en-US" altLang="ko-KR" sz="2000" dirty="0"/>
              <a:t>: </a:t>
            </a:r>
            <a:r>
              <a:rPr lang="ko-KR" altLang="ko-KR" sz="2000" dirty="0"/>
              <a:t>게임의 각종 요소들을 그린다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 err="1"/>
              <a:t>ResourceManager</a:t>
            </a:r>
            <a:r>
              <a:rPr lang="en-US" altLang="ko-KR" sz="2000" dirty="0"/>
              <a:t> : </a:t>
            </a:r>
            <a:r>
              <a:rPr lang="ko-KR" altLang="ko-KR" sz="2000" dirty="0"/>
              <a:t>그림</a:t>
            </a:r>
            <a:r>
              <a:rPr lang="en-US" altLang="ko-KR" sz="2000" dirty="0"/>
              <a:t>, </a:t>
            </a:r>
            <a:r>
              <a:rPr lang="ko-KR" altLang="ko-KR" sz="2000" dirty="0"/>
              <a:t>소리 파일들의</a:t>
            </a:r>
            <a:r>
              <a:rPr lang="en-US" altLang="ko-KR" sz="2000" dirty="0"/>
              <a:t> Instance</a:t>
            </a:r>
            <a:r>
              <a:rPr lang="ko-KR" altLang="ko-KR" sz="2000" dirty="0"/>
              <a:t>들을 관리한다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Manager : UI </a:t>
            </a:r>
            <a:r>
              <a:rPr lang="ko-KR" altLang="ko-KR" sz="2000" dirty="0"/>
              <a:t>요소들을 생성 관리하고 이벤트를 처리한다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Game : </a:t>
            </a:r>
            <a:r>
              <a:rPr lang="ko-KR" altLang="ko-KR" sz="2000" dirty="0"/>
              <a:t>게임 요소들을 생성 관리하고 이벤트를 처리한다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User : </a:t>
            </a:r>
            <a:r>
              <a:rPr lang="ko-KR" altLang="ko-KR" sz="2000" dirty="0"/>
              <a:t>유저 데이터를 로컬 저장소에 읽거나 쓴다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Unit : </a:t>
            </a:r>
            <a:r>
              <a:rPr lang="ko-KR" altLang="ko-KR" sz="2000" dirty="0"/>
              <a:t>모든 게임 요소</a:t>
            </a:r>
            <a:r>
              <a:rPr lang="en-US" altLang="ko-KR" sz="2000" dirty="0"/>
              <a:t>, UI </a:t>
            </a:r>
            <a:r>
              <a:rPr lang="ko-KR" altLang="ko-KR" sz="2000" dirty="0" err="1"/>
              <a:t>요소등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Drawable</a:t>
            </a:r>
            <a:r>
              <a:rPr lang="en-US" altLang="ko-KR" sz="2000" dirty="0"/>
              <a:t> object</a:t>
            </a:r>
            <a:r>
              <a:rPr lang="ko-KR" altLang="ko-KR" sz="2000" dirty="0"/>
              <a:t>들의 원형으로서 충돌영역</a:t>
            </a:r>
            <a:r>
              <a:rPr lang="en-US" altLang="ko-KR" sz="2000" dirty="0"/>
              <a:t>, </a:t>
            </a:r>
            <a:r>
              <a:rPr lang="ko-KR" altLang="ko-KR" sz="2000" dirty="0"/>
              <a:t>속도 등의 여러 가지 물리속성 </a:t>
            </a:r>
            <a:r>
              <a:rPr lang="ko-KR" altLang="ko-KR" sz="2000" dirty="0" smtClean="0"/>
              <a:t>들과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</a:t>
            </a:r>
            <a:r>
              <a:rPr lang="ko-KR" altLang="ko-KR" sz="2000" dirty="0" smtClean="0"/>
              <a:t>애니메이션 </a:t>
            </a:r>
            <a:r>
              <a:rPr lang="ko-KR" altLang="ko-KR" sz="2000" dirty="0"/>
              <a:t>효과</a:t>
            </a:r>
            <a:r>
              <a:rPr lang="en-US" altLang="ko-KR" sz="2000" dirty="0"/>
              <a:t>, Callback </a:t>
            </a:r>
            <a:r>
              <a:rPr lang="ko-KR" altLang="ko-KR" sz="2000" dirty="0"/>
              <a:t>이벤트 등을 관리한다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Picture : </a:t>
            </a:r>
            <a:r>
              <a:rPr lang="ko-KR" altLang="ko-KR" sz="2000" dirty="0"/>
              <a:t>그림 파일을 읽어 들여 소유하고</a:t>
            </a:r>
            <a:r>
              <a:rPr lang="en-US" altLang="ko-KR" sz="2000" dirty="0"/>
              <a:t> render </a:t>
            </a:r>
            <a:r>
              <a:rPr lang="ko-KR" altLang="ko-KR" sz="2000" dirty="0"/>
              <a:t>함수에서</a:t>
            </a:r>
            <a:r>
              <a:rPr lang="en-US" altLang="ko-KR" sz="2000" dirty="0"/>
              <a:t> Renderer</a:t>
            </a:r>
            <a:r>
              <a:rPr lang="ko-KR" altLang="ko-KR" sz="2000" dirty="0"/>
              <a:t>를 통해 화면에 표시한다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Callback : UI </a:t>
            </a:r>
            <a:r>
              <a:rPr lang="ko-KR" altLang="ko-KR" sz="2000" dirty="0"/>
              <a:t>이벤트 또는 애니메이션 이벤트를 전달받아 실행한다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Character : </a:t>
            </a:r>
            <a:r>
              <a:rPr lang="en-US" altLang="ko-KR" sz="2000" dirty="0" err="1"/>
              <a:t>Npc</a:t>
            </a:r>
            <a:r>
              <a:rPr lang="ko-KR" altLang="ko-KR" sz="2000" dirty="0"/>
              <a:t>와</a:t>
            </a:r>
            <a:r>
              <a:rPr lang="en-US" altLang="ko-KR" sz="2000" dirty="0"/>
              <a:t> Player</a:t>
            </a:r>
            <a:r>
              <a:rPr lang="ko-KR" altLang="ko-KR" sz="2000" dirty="0"/>
              <a:t>의 원형으로서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hp</a:t>
            </a:r>
            <a:r>
              <a:rPr lang="ko-KR" altLang="ko-KR" sz="2000" dirty="0"/>
              <a:t>를 관리한다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Bullet : </a:t>
            </a:r>
            <a:r>
              <a:rPr lang="ko-KR" altLang="ko-KR" sz="2000" dirty="0"/>
              <a:t>총알을 관리하는 클래스로서 총알 종류에 따라 자동 생성을 해주고</a:t>
            </a:r>
            <a:r>
              <a:rPr lang="en-US" altLang="ko-KR" sz="2000" dirty="0"/>
              <a:t> Damage</a:t>
            </a:r>
            <a:r>
              <a:rPr lang="ko-KR" altLang="ko-KR" sz="2000" dirty="0"/>
              <a:t>를 설정한다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Number : </a:t>
            </a:r>
            <a:r>
              <a:rPr lang="ko-KR" altLang="ko-KR" sz="2000" dirty="0"/>
              <a:t>숫자를 받아서 숫자</a:t>
            </a:r>
            <a:r>
              <a:rPr lang="en-US" altLang="ko-KR" sz="2000" dirty="0"/>
              <a:t>UI</a:t>
            </a:r>
            <a:r>
              <a:rPr lang="ko-KR" altLang="ko-KR" sz="2000" dirty="0"/>
              <a:t>를 자동 생성해준다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 err="1"/>
              <a:t>Npc</a:t>
            </a:r>
            <a:r>
              <a:rPr lang="en-US" altLang="ko-KR" sz="2000" dirty="0"/>
              <a:t> : </a:t>
            </a:r>
            <a:r>
              <a:rPr lang="ko-KR" altLang="ko-KR" sz="2000" dirty="0"/>
              <a:t>게임 </a:t>
            </a:r>
            <a:r>
              <a:rPr lang="en-US" altLang="ko-KR" sz="2000" dirty="0" err="1"/>
              <a:t>Npc</a:t>
            </a:r>
            <a:r>
              <a:rPr lang="ko-KR" altLang="ko-KR" sz="2000" dirty="0"/>
              <a:t>들의</a:t>
            </a:r>
            <a:r>
              <a:rPr lang="en-US" altLang="ko-KR" sz="2000" dirty="0"/>
              <a:t> AI</a:t>
            </a:r>
            <a:r>
              <a:rPr lang="ko-KR" altLang="ko-KR" sz="2000" dirty="0"/>
              <a:t>를 관리한다</a:t>
            </a:r>
            <a:r>
              <a:rPr lang="en-US" altLang="ko-KR" sz="2000" dirty="0"/>
              <a:t>. AI</a:t>
            </a:r>
            <a:r>
              <a:rPr lang="ko-KR" altLang="ko-KR" sz="2000" dirty="0"/>
              <a:t>는 상황에 따라서 자동으로 이동하거나 갖고 있는 무기로</a:t>
            </a:r>
            <a:r>
              <a:rPr lang="en-US" altLang="ko-KR" sz="2000" dirty="0"/>
              <a:t> Player</a:t>
            </a:r>
            <a:r>
              <a:rPr lang="ko-KR" altLang="ko-KR" sz="2000" dirty="0"/>
              <a:t>를 공격한다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Weapon : </a:t>
            </a:r>
            <a:r>
              <a:rPr lang="ko-KR" altLang="ko-KR" sz="2000" dirty="0"/>
              <a:t>무기 관리 클래스로서 사용자 입력에 따라 총알을 생성하여 발사한다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           </a:t>
            </a:r>
            <a:r>
              <a:rPr lang="ko-KR" altLang="ko-KR" sz="2000" dirty="0" smtClean="0"/>
              <a:t>생성되는 </a:t>
            </a:r>
            <a:r>
              <a:rPr lang="ko-KR" altLang="ko-KR" sz="2000" dirty="0"/>
              <a:t>총알은 무기의 종류에 따라서 총알 종류와 개수가 다르다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Player : </a:t>
            </a:r>
            <a:r>
              <a:rPr lang="ko-KR" altLang="ko-KR" sz="2000" dirty="0"/>
              <a:t>사용자 캐릭터를 관리하고 사용자 입력에 따라서 캐릭터를 이동하거나 갖고 있는 무기를 발사한다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2233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PACKET SEQUENCE</a:t>
            </a:r>
            <a:br>
              <a:rPr lang="en-US" altLang="ko-KR" b="1" dirty="0" smtClean="0"/>
            </a:b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30850" y="4505063"/>
            <a:ext cx="7529582" cy="2020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78863" y="1181065"/>
            <a:ext cx="233910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접속</a:t>
            </a:r>
            <a:endParaRPr lang="en-US" altLang="ko-KR" sz="2000" dirty="0" smtClean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 smtClean="0"/>
          </a:p>
          <a:p>
            <a:pPr algn="ctr"/>
            <a:r>
              <a:rPr lang="en-US" altLang="ko-KR" sz="2000" dirty="0" smtClean="0"/>
              <a:t>ID</a:t>
            </a:r>
            <a:r>
              <a:rPr lang="ko-KR" altLang="en-US" sz="2000" dirty="0" smtClean="0"/>
              <a:t>부여</a:t>
            </a:r>
            <a:endParaRPr lang="en-US" altLang="ko-KR" sz="2000" dirty="0" smtClean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smtClean="0"/>
              <a:t>유저정보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무기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레벨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전달</a:t>
            </a:r>
            <a:endParaRPr lang="en-US" altLang="ko-KR" sz="2000" dirty="0" smtClean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smtClean="0"/>
              <a:t>유저정보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위치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방향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속도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전달</a:t>
            </a:r>
            <a:endParaRPr lang="en-US" altLang="ko-KR" sz="2000" dirty="0" smtClean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 smtClean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smtClean="0"/>
              <a:t>무기발사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방향</a:t>
            </a:r>
            <a:r>
              <a:rPr lang="en-US" altLang="ko-KR" sz="2000" dirty="0" smtClean="0"/>
              <a:t>)</a:t>
            </a:r>
          </a:p>
          <a:p>
            <a:pPr algn="ctr"/>
            <a:endParaRPr lang="ko-KR" altLang="en-US" sz="2000" dirty="0"/>
          </a:p>
        </p:txBody>
      </p:sp>
      <p:pic>
        <p:nvPicPr>
          <p:cNvPr id="1026" name="Picture 2" descr="C:\Users\sheep_000\AppData\Local\Microsoft\Windows\INetCache\IE\2JBDLJ1G\focus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7" y="2708920"/>
            <a:ext cx="1352432" cy="13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heep_000\AppData\Local\Microsoft\Windows\INetCache\IE\2JBDLJ1G\15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048" y="2708920"/>
            <a:ext cx="1886304" cy="142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7467" y="4149384"/>
            <a:ext cx="72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Client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558364" y="4149384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Server</a:t>
            </a:r>
            <a:endParaRPr lang="ko-KR" altLang="en-US" sz="2000" dirty="0"/>
          </a:p>
        </p:txBody>
      </p:sp>
      <p:sp>
        <p:nvSpPr>
          <p:cNvPr id="3" name="오른쪽 화살표 2"/>
          <p:cNvSpPr/>
          <p:nvPr/>
        </p:nvSpPr>
        <p:spPr>
          <a:xfrm>
            <a:off x="2036596" y="1412776"/>
            <a:ext cx="4623636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2036596" y="3256091"/>
            <a:ext cx="4623636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2036596" y="4475291"/>
            <a:ext cx="4623636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2036596" y="5679976"/>
            <a:ext cx="4623636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2036596" y="2341690"/>
            <a:ext cx="4623636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flipH="1">
            <a:off x="2036596" y="3575404"/>
            <a:ext cx="4623636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Room Broadcast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H="1">
            <a:off x="2036596" y="4780090"/>
            <a:ext cx="4623636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Room Broadcast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flipH="1">
            <a:off x="2036596" y="5999290"/>
            <a:ext cx="4623636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Room Broadcast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4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09600" y="6039544"/>
            <a:ext cx="7924800" cy="1133872"/>
          </a:xfrm>
        </p:spPr>
        <p:txBody>
          <a:bodyPr/>
          <a:lstStyle/>
          <a:p>
            <a:r>
              <a:rPr lang="ko-KR" altLang="ko-KR" dirty="0"/>
              <a:t>온라인 액션 슈팅 게임</a:t>
            </a:r>
          </a:p>
          <a:p>
            <a:r>
              <a:rPr lang="ko-KR" altLang="ko-KR" dirty="0" err="1"/>
              <a:t>몬스터를</a:t>
            </a:r>
            <a:r>
              <a:rPr lang="ko-KR" altLang="ko-KR" dirty="0"/>
              <a:t> 잡아 무기를 모으고 온라인에서 다른 사람들과 싸워 이긴다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12" y="1556792"/>
            <a:ext cx="5534268" cy="41371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r>
              <a:rPr lang="ko-KR" altLang="ko-KR" dirty="0"/>
              <a:t/>
            </a:r>
            <a:br>
              <a:rPr lang="ko-KR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40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System Architecture</a:t>
            </a:r>
            <a:r>
              <a:rPr lang="ko-KR" altLang="ko-KR" dirty="0"/>
              <a:t/>
            </a:r>
            <a:br>
              <a:rPr lang="ko-KR" altLang="ko-KR" dirty="0"/>
            </a:b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3"/>
          </p:nvPr>
        </p:nvSpPr>
        <p:spPr>
          <a:xfrm>
            <a:off x="609600" y="6039544"/>
            <a:ext cx="7924800" cy="1133872"/>
          </a:xfrm>
        </p:spPr>
        <p:txBody>
          <a:bodyPr/>
          <a:lstStyle/>
          <a:p>
            <a:r>
              <a:rPr lang="ko-KR" altLang="ko-KR" dirty="0"/>
              <a:t>서버는</a:t>
            </a:r>
            <a:r>
              <a:rPr lang="en-US" altLang="ko-KR" dirty="0"/>
              <a:t> AWS</a:t>
            </a:r>
            <a:r>
              <a:rPr lang="ko-KR" altLang="ko-KR" dirty="0"/>
              <a:t>에 </a:t>
            </a:r>
            <a:r>
              <a:rPr lang="ko-KR" altLang="ko-KR" dirty="0" err="1"/>
              <a:t>가상머신으로</a:t>
            </a:r>
            <a:r>
              <a:rPr lang="en-US" altLang="ko-KR" dirty="0"/>
              <a:t> Windows Server 2012</a:t>
            </a:r>
            <a:r>
              <a:rPr lang="ko-KR" altLang="ko-KR" dirty="0"/>
              <a:t>를 설치하고 그 안에</a:t>
            </a:r>
            <a:r>
              <a:rPr lang="en-US" altLang="ko-KR" dirty="0"/>
              <a:t> C++ Server Application</a:t>
            </a:r>
            <a:r>
              <a:rPr lang="ko-KR" altLang="ko-KR" dirty="0"/>
              <a:t>을 </a:t>
            </a:r>
            <a:r>
              <a:rPr lang="ko-KR" altLang="ko-KR" dirty="0" smtClean="0"/>
              <a:t>배치</a:t>
            </a:r>
            <a:endParaRPr lang="en-US" altLang="ko-KR" dirty="0" smtClean="0"/>
          </a:p>
          <a:p>
            <a:r>
              <a:rPr lang="ko-KR" altLang="ko-KR" dirty="0" smtClean="0"/>
              <a:t>클라이언트는 </a:t>
            </a:r>
            <a:r>
              <a:rPr lang="ko-KR" altLang="ko-KR" dirty="0" err="1"/>
              <a:t>안드로이드</a:t>
            </a:r>
            <a:r>
              <a:rPr lang="ko-KR" altLang="ko-KR" dirty="0"/>
              <a:t> 플랫폼에서</a:t>
            </a:r>
            <a:r>
              <a:rPr lang="en-US" altLang="ko-KR" dirty="0"/>
              <a:t> GLES20</a:t>
            </a:r>
            <a:r>
              <a:rPr lang="ko-KR" altLang="ko-KR" dirty="0"/>
              <a:t>을 이용하여 제작한다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28" y="2041228"/>
            <a:ext cx="2381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22" y="1898353"/>
            <a:ext cx="146177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944" y="1988840"/>
            <a:ext cx="10572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138" y="3940679"/>
            <a:ext cx="152908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54978"/>
            <a:ext cx="2346960" cy="73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50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Contents</a:t>
            </a:r>
            <a:r>
              <a:rPr lang="ko-KR" altLang="ko-KR" b="1" dirty="0"/>
              <a:t/>
            </a:r>
            <a:br>
              <a:rPr lang="ko-KR" altLang="ko-KR" b="1" dirty="0"/>
            </a:b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47467" y="1207780"/>
            <a:ext cx="679288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000" dirty="0"/>
              <a:t>우주를 배경으로 하는 </a:t>
            </a:r>
            <a:r>
              <a:rPr lang="ko-KR" altLang="ko-KR" sz="2000" dirty="0" err="1"/>
              <a:t>모바일</a:t>
            </a:r>
            <a:r>
              <a:rPr lang="ko-KR" altLang="ko-KR" sz="2000" dirty="0"/>
              <a:t> 온라인</a:t>
            </a:r>
            <a:r>
              <a:rPr lang="en-US" altLang="ko-KR" sz="2000" dirty="0"/>
              <a:t> 2D </a:t>
            </a:r>
            <a:r>
              <a:rPr lang="ko-KR" altLang="ko-KR" sz="2000" dirty="0"/>
              <a:t>액션 슈팅 대전 게임이다</a:t>
            </a:r>
            <a:r>
              <a:rPr lang="en-US" altLang="ko-KR" sz="2000" dirty="0" smtClean="0"/>
              <a:t>.</a:t>
            </a:r>
          </a:p>
          <a:p>
            <a:r>
              <a:rPr lang="ko-KR" altLang="ko-KR" sz="2000" dirty="0" smtClean="0"/>
              <a:t>게임의 </a:t>
            </a:r>
            <a:r>
              <a:rPr lang="ko-KR" altLang="ko-KR" sz="2000" dirty="0"/>
              <a:t>목적은 </a:t>
            </a:r>
            <a:r>
              <a:rPr lang="ko-KR" altLang="ko-KR" sz="2000" dirty="0" err="1"/>
              <a:t>몬스터를</a:t>
            </a:r>
            <a:r>
              <a:rPr lang="ko-KR" altLang="ko-KR" sz="2000" dirty="0"/>
              <a:t> 잡아 돈을 모으고 무기들을 구매하여 사람들과의 전투에서 승리하는 것이다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dirty="0"/>
              <a:t>게임 레벨은</a:t>
            </a:r>
            <a:r>
              <a:rPr lang="en-US" altLang="ko-KR" sz="2000" dirty="0"/>
              <a:t> 40</a:t>
            </a:r>
            <a:r>
              <a:rPr lang="ko-KR" altLang="ko-KR" sz="2000" dirty="0"/>
              <a:t>까지 있으며 유저가</a:t>
            </a:r>
            <a:r>
              <a:rPr lang="en-US" altLang="ko-KR" sz="2000" dirty="0"/>
              <a:t> Single play, Multi play</a:t>
            </a:r>
            <a:r>
              <a:rPr lang="ko-KR" altLang="ko-KR" sz="2000" dirty="0"/>
              <a:t>를 선택하여 진행할 수 있다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Single </a:t>
            </a:r>
            <a:r>
              <a:rPr lang="en-US" altLang="ko-KR" sz="2000" dirty="0"/>
              <a:t>play</a:t>
            </a:r>
            <a:r>
              <a:rPr lang="ko-KR" altLang="ko-KR" sz="2000" dirty="0"/>
              <a:t>를 선택할 경우 지도에는 </a:t>
            </a:r>
            <a:r>
              <a:rPr lang="ko-KR" altLang="ko-KR" sz="2000" dirty="0" err="1"/>
              <a:t>몬스터만</a:t>
            </a:r>
            <a:r>
              <a:rPr lang="ko-KR" altLang="ko-KR" sz="2000" dirty="0"/>
              <a:t> 등장하며 혼자 사냥을 즐길 수 있다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Multi </a:t>
            </a:r>
            <a:r>
              <a:rPr lang="en-US" altLang="ko-KR" sz="2000" dirty="0"/>
              <a:t>play</a:t>
            </a:r>
            <a:r>
              <a:rPr lang="ko-KR" altLang="ko-KR" sz="2000" dirty="0"/>
              <a:t>를 선택할 경우 지도에는 </a:t>
            </a:r>
            <a:r>
              <a:rPr lang="ko-KR" altLang="ko-KR" sz="2000" dirty="0" smtClean="0"/>
              <a:t>다른 플레이어들이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등장하며 </a:t>
            </a:r>
            <a:r>
              <a:rPr lang="ko-KR" altLang="ko-KR" sz="2000" dirty="0" smtClean="0"/>
              <a:t>플레이어를 </a:t>
            </a:r>
            <a:r>
              <a:rPr lang="ko-KR" altLang="ko-KR" sz="2000" dirty="0"/>
              <a:t>사냥할 </a:t>
            </a:r>
            <a:r>
              <a:rPr lang="ko-KR" altLang="ko-KR" sz="2000" dirty="0" smtClean="0"/>
              <a:t>경우</a:t>
            </a:r>
            <a:endParaRPr lang="en-US" altLang="ko-KR" sz="2000" dirty="0" smtClean="0"/>
          </a:p>
          <a:p>
            <a:r>
              <a:rPr lang="ko-KR" altLang="en-US" sz="2000" dirty="0" smtClean="0"/>
              <a:t>일반 사냥에 비해 </a:t>
            </a:r>
            <a:r>
              <a:rPr lang="ko-KR" altLang="ko-KR" sz="2000" dirty="0" smtClean="0"/>
              <a:t>높은 </a:t>
            </a:r>
            <a:r>
              <a:rPr lang="ko-KR" altLang="ko-KR" sz="2000" dirty="0"/>
              <a:t>보상을 얻을 수 있다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dirty="0" err="1"/>
              <a:t>몬스터는</a:t>
            </a:r>
            <a:r>
              <a:rPr lang="ko-KR" altLang="ko-KR" sz="2000" dirty="0"/>
              <a:t> 수십 종이 있으며 총 네 가지 타입으로 분류할 수 있다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Zombie : </a:t>
            </a:r>
            <a:r>
              <a:rPr lang="ko-KR" altLang="ko-KR" sz="2000" dirty="0"/>
              <a:t>공격 능력이 없으며 느린 속도로 주변을 돌아다닌다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Bomber : </a:t>
            </a:r>
            <a:r>
              <a:rPr lang="ko-KR" altLang="ko-KR" sz="2000" dirty="0"/>
              <a:t>빠른 속도로</a:t>
            </a:r>
            <a:r>
              <a:rPr lang="en-US" altLang="ko-KR" sz="2000" dirty="0"/>
              <a:t> Player</a:t>
            </a:r>
            <a:r>
              <a:rPr lang="ko-KR" altLang="ko-KR" sz="2000" dirty="0"/>
              <a:t>에게 접근하여 자폭 공격을 수행한다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Shooter : </a:t>
            </a:r>
            <a:r>
              <a:rPr lang="ko-KR" altLang="ko-KR" sz="2000" dirty="0"/>
              <a:t>느린 속도로 이동하며 갖고 있는 무기로</a:t>
            </a:r>
            <a:r>
              <a:rPr lang="en-US" altLang="ko-KR" sz="2000" dirty="0"/>
              <a:t> Player</a:t>
            </a:r>
            <a:r>
              <a:rPr lang="ko-KR" altLang="ko-KR" sz="2000" dirty="0"/>
              <a:t>를 공격한다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Boss : </a:t>
            </a:r>
            <a:r>
              <a:rPr lang="ko-KR" altLang="ko-KR" sz="2000" dirty="0"/>
              <a:t>한자리에 고정되어 여러 개의 무기로</a:t>
            </a:r>
            <a:r>
              <a:rPr lang="en-US" altLang="ko-KR" sz="2000" dirty="0"/>
              <a:t> Player</a:t>
            </a:r>
            <a:r>
              <a:rPr lang="ko-KR" altLang="ko-KR" sz="2000" dirty="0"/>
              <a:t>를 공격한다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8982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Contents</a:t>
            </a:r>
            <a:r>
              <a:rPr lang="ko-KR" altLang="ko-KR" b="1" dirty="0"/>
              <a:t/>
            </a:r>
            <a:br>
              <a:rPr lang="ko-KR" altLang="ko-KR" b="1" dirty="0"/>
            </a:b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930850" y="4505063"/>
            <a:ext cx="7529582" cy="2020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war\app\src\main\res\drawable\npc_zombie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war\app\src\main\res\drawable\npc_zombie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23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war\app\src\main\res\drawable\npc_zombie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80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war\app\src\main\res\drawable\npc_zombie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37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war\app\src\main\res\drawable\npc_zombie0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51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war\app\src\main\res\drawable\npc_zombie0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94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war\app\src\main\res\drawable\npc_zombie0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908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war\app\src\main\res\drawable\npc_zombie0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665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war\app\src\main\res\drawable\npc_zombie0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22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war\app\src\main\res\drawable\npc_zombie1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81" y="12687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war\app\src\main\res\drawable\npc_zombie1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war\app\src\main\res\drawable\npc_zombie1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23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war\app\src\main\res\drawable\npc_zombie13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80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war\app\src\main\res\drawable\npc_zombie1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37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war\app\src\main\res\drawable\npc_zombie15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94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war\app\src\main\res\drawable\npc_zombie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51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war\app\src\main\res\drawable\npc_zombie17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908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war\app\src\main\res\drawable\npc_zombie18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665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war\app\src\main\res\drawable\npc_zombie19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22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war\app\src\main\res\drawable\npc_zombie20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81" y="19546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C:\war\app\src\main\res\drawable\npc_bomber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66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C:\war\app\src\main\res\drawable\npc_bomber10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1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:\war\app\src\main\res\drawable\npc_bomber02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880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C:\war\app\src\main\res\drawable\npc_bomber03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37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C:\war\app\src\main\res\drawable\npc_bomber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94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C:\war\app\src\main\res\drawable\npc_bomber05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151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C:\war\app\src\main\res\drawable\npc_bomber0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123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3" descr="C:\war\app\src\main\res\drawable\npc_bomber07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08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C:\war\app\src\main\res\drawable\npc_bomber08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665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" name="Picture 45" descr="C:\war\app\src\main\res\drawable\npc_bomber09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422" y="282827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C:\war\app\src\main\res\drawable\npc_bomber11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3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5" name="Picture 47" descr="C:\war\app\src\main\res\drawable\npc_bomber20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1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C:\war\app\src\main\res\drawable\npc_bomber12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36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7" name="Picture 49" descr="C:\war\app\src\main\res\drawable\npc_bomber13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329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C:\war\app\src\main\res\drawable\npc_bomber1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22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" name="Picture 51" descr="C:\war\app\src\main\res\drawable\npc_bomber15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715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C:\war\app\src\main\res\drawable\npc_bomber1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08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1" name="Picture 53" descr="C:\war\app\src\main\res\drawable\npc_bomber17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01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 descr="C:\war\app\src\main\res\drawable\npc_bomber18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794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3" name="Picture 55" descr="C:\war\app\src\main\res\drawable\npc_bomber19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87" y="37548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56" descr="C:\war\app\src\main\res\drawable\npc_shooter01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2945"/>
            <a:ext cx="727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57" descr="C:\war\app\src\main\res\drawable\npc_shooter10.pn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1" y="47629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" name="Picture 58" descr="C:\war\app\src\main\res\drawable\npc_shooter11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3" y="56270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7" name="Picture 59" descr="C:\war\app\src\main\res\drawable\npc_shooter20.pn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81" y="56270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8" name="Picture 60" descr="C:\war\app\src\main\res\drawable\npc_shooter12.png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78" y="56270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61" descr="C:\war\app\src\main\res\drawable\npc_shooter13.pn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44" y="5627041"/>
            <a:ext cx="71257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" name="Picture 62" descr="C:\war\app\src\main\res\drawable\npc_shooter14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79" y="56270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1" name="Picture 63" descr="C:\war\app\src\main\res\drawable\npc_shooter15.png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680" y="56270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2" name="Picture 64" descr="C:\war\app\src\main\res\drawable\npc_shooter16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81" y="56270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3" name="Picture 65" descr="C:\war\app\src\main\res\drawable\npc_shooter17.png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22" y="5627041"/>
            <a:ext cx="71257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4" name="Picture 66" descr="C:\war\app\src\main\res\drawable\npc_shooter18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682" y="56270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5" name="Picture 67" descr="C:\war\app\src\main\res\drawable\npc_shooter19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600" y="5627041"/>
            <a:ext cx="71257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6" name="Picture 68" descr="C:\war\app\src\main\res\drawable\npc_shooter02.png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81" y="4762945"/>
            <a:ext cx="71257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7" name="Picture 69" descr="C:\war\app\src\main\res\drawable\npc_shooter03.png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68" y="4762945"/>
            <a:ext cx="727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8" name="Picture 70" descr="C:\war\app\src\main\res\drawable\npc_shooter04.png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84" y="4762945"/>
            <a:ext cx="71257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" name="Picture 71" descr="C:\war\app\src\main\res\drawable\npc_shooter05.png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90" y="47629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0" name="Picture 72" descr="C:\war\app\src\main\res\drawable\npc_shooter06.png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516" y="47629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1" name="Picture 73" descr="C:\war\app\src\main\res\drawable\npc_shooter07.png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73" y="4762945"/>
            <a:ext cx="72757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2" name="Picture 74" descr="C:\war\app\src\main\res\drawable\npc_shooter08.png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687" y="4762945"/>
            <a:ext cx="71257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3" name="Picture 75" descr="C:\war\app\src\main\res\drawable\npc_shooter09.png"/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642" y="47629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제목 4"/>
          <p:cNvSpPr txBox="1">
            <a:spLocks/>
          </p:cNvSpPr>
          <p:nvPr/>
        </p:nvSpPr>
        <p:spPr>
          <a:xfrm>
            <a:off x="3824566" y="1556793"/>
            <a:ext cx="2232248" cy="6858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 smtClean="0">
                <a:solidFill>
                  <a:srgbClr val="92D050"/>
                </a:solidFill>
              </a:rPr>
              <a:t>ZOMBIE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80" name="제목 4"/>
          <p:cNvSpPr txBox="1">
            <a:spLocks/>
          </p:cNvSpPr>
          <p:nvPr/>
        </p:nvSpPr>
        <p:spPr>
          <a:xfrm>
            <a:off x="3752558" y="3205335"/>
            <a:ext cx="2232248" cy="6858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 smtClean="0">
                <a:solidFill>
                  <a:srgbClr val="92D050"/>
                </a:solidFill>
              </a:rPr>
              <a:t>BOMBER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81" name="제목 4"/>
          <p:cNvSpPr txBox="1">
            <a:spLocks/>
          </p:cNvSpPr>
          <p:nvPr/>
        </p:nvSpPr>
        <p:spPr>
          <a:xfrm>
            <a:off x="3680550" y="5165668"/>
            <a:ext cx="2232248" cy="6858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 smtClean="0">
                <a:solidFill>
                  <a:srgbClr val="92D050"/>
                </a:solidFill>
              </a:rPr>
              <a:t>SHOOTER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6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Contents</a:t>
            </a:r>
            <a:r>
              <a:rPr lang="ko-KR" altLang="ko-KR" b="1" dirty="0"/>
              <a:t/>
            </a:r>
            <a:br>
              <a:rPr lang="ko-KR" altLang="ko-KR" b="1" dirty="0"/>
            </a:b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1351796"/>
            <a:ext cx="542969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000" dirty="0" smtClean="0"/>
              <a:t>무기는 </a:t>
            </a:r>
            <a:r>
              <a:rPr lang="ko-KR" altLang="ko-KR" sz="2000" dirty="0"/>
              <a:t>총 열 가지 종류가 있다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Pistol : </a:t>
            </a:r>
            <a:r>
              <a:rPr lang="ko-KR" altLang="ko-KR" sz="2000" dirty="0"/>
              <a:t>약한 공격력의 총알을 느리게 발사한다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Machinegun : </a:t>
            </a:r>
            <a:r>
              <a:rPr lang="ko-KR" altLang="ko-KR" sz="2000" dirty="0"/>
              <a:t>약한 공격력의 총알을 빠르게 발사한다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Shotgun : </a:t>
            </a:r>
            <a:r>
              <a:rPr lang="ko-KR" altLang="ko-KR" sz="2000" dirty="0"/>
              <a:t>약한 공격력의 총알들을 한번에 여러 개씩 발사한다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Whirlwind : </a:t>
            </a:r>
            <a:r>
              <a:rPr lang="ko-KR" altLang="ko-KR" sz="2000" dirty="0"/>
              <a:t>주변에 회오리가 몰아치며 가까이 있는 적들을 지속공격 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Missile : </a:t>
            </a:r>
            <a:r>
              <a:rPr lang="ko-KR" altLang="ko-KR" sz="2000" dirty="0"/>
              <a:t>일자로 날아가 폭발하여 범위공격을 가하는 미사일을 발사한다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Sniper rifle : </a:t>
            </a:r>
            <a:r>
              <a:rPr lang="ko-KR" altLang="ko-KR" sz="2000" dirty="0"/>
              <a:t>일자로 멀리 뻗어가는 강한 공격력의 총알을 발사한다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Laser : </a:t>
            </a:r>
            <a:r>
              <a:rPr lang="ko-KR" altLang="ko-KR" sz="2000" dirty="0"/>
              <a:t>일자로 멀리 뻗어가며 지속 공격을 가한다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Lightning : </a:t>
            </a:r>
            <a:r>
              <a:rPr lang="ko-KR" altLang="ko-KR" sz="2000" dirty="0"/>
              <a:t>여러 적들에게 한번에 강한 전기충격 공격을 가한다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/>
              <a:t>Strafe : </a:t>
            </a:r>
            <a:r>
              <a:rPr lang="ko-KR" altLang="ko-KR" sz="2000" dirty="0"/>
              <a:t>중간 공격력의 총알을 사방으로 난사한다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 err="1"/>
              <a:t>Blackhole</a:t>
            </a:r>
            <a:r>
              <a:rPr lang="en-US" altLang="ko-KR" sz="2000" dirty="0"/>
              <a:t> : </a:t>
            </a:r>
            <a:r>
              <a:rPr lang="ko-KR" altLang="ko-KR" sz="2000" dirty="0"/>
              <a:t>적들을 끌어들이고 지속공격을 가하는</a:t>
            </a:r>
            <a:r>
              <a:rPr lang="en-US" altLang="ko-KR" sz="2000" dirty="0"/>
              <a:t> </a:t>
            </a:r>
            <a:r>
              <a:rPr lang="en-US" altLang="ko-KR" sz="2000" dirty="0" err="1"/>
              <a:t>Blackhole</a:t>
            </a:r>
            <a:r>
              <a:rPr lang="ko-KR" altLang="ko-KR" sz="2000" dirty="0"/>
              <a:t>을 소환한다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r>
              <a:rPr lang="en-US" altLang="ko-KR" sz="2000" dirty="0" err="1"/>
              <a:t>Guidedmissile</a:t>
            </a:r>
            <a:r>
              <a:rPr lang="en-US" altLang="ko-KR" sz="2000" dirty="0"/>
              <a:t> : </a:t>
            </a:r>
            <a:r>
              <a:rPr lang="ko-KR" altLang="ko-KR" sz="2000" dirty="0"/>
              <a:t>적들을 추적하여 범위공격을 가하는 미사일을 발사한다</a:t>
            </a:r>
            <a:r>
              <a:rPr lang="en-US" altLang="ko-KR" sz="2000" dirty="0"/>
              <a:t>.</a:t>
            </a:r>
            <a:endParaRPr lang="ko-KR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521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war\app\src\main\res\drawable\bg_game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9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/>
          <p:cNvSpPr/>
          <p:nvPr/>
        </p:nvSpPr>
        <p:spPr>
          <a:xfrm>
            <a:off x="179512" y="4869160"/>
            <a:ext cx="1787620" cy="1787620"/>
          </a:xfrm>
          <a:prstGeom prst="ellipse">
            <a:avLst/>
          </a:prstGeom>
          <a:gradFill>
            <a:gsLst>
              <a:gs pos="56000">
                <a:sysClr val="window" lastClr="FFFFFF">
                  <a:alpha val="0"/>
                </a:sysClr>
              </a:gs>
              <a:gs pos="64000">
                <a:sysClr val="window" lastClr="FFFFFF">
                  <a:alpha val="90000"/>
                </a:sys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>
            <a:off x="908159" y="5085184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3" name="이등변 삼각형 62"/>
          <p:cNvSpPr/>
          <p:nvPr/>
        </p:nvSpPr>
        <p:spPr>
          <a:xfrm rot="10800000">
            <a:off x="908159" y="6309320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4" name="이등변 삼각형 63"/>
          <p:cNvSpPr/>
          <p:nvPr/>
        </p:nvSpPr>
        <p:spPr>
          <a:xfrm rot="16200000">
            <a:off x="279013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1526517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259967" y="5077423"/>
            <a:ext cx="917760" cy="919647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26000">
                <a:sysClr val="window" lastClr="FFFFFF"/>
              </a:gs>
              <a:gs pos="49000">
                <a:sysClr val="window" lastClr="FFFFFF">
                  <a:alpha val="85000"/>
                </a:sysClr>
              </a:gs>
              <a:gs pos="68000">
                <a:sysClr val="window" lastClr="FFFFFF">
                  <a:alpha val="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7092280" y="4869160"/>
            <a:ext cx="1787620" cy="1787620"/>
          </a:xfrm>
          <a:prstGeom prst="ellipse">
            <a:avLst/>
          </a:prstGeom>
          <a:gradFill>
            <a:gsLst>
              <a:gs pos="56000">
                <a:sysClr val="window" lastClr="FFFFFF">
                  <a:alpha val="0"/>
                </a:sysClr>
              </a:gs>
              <a:gs pos="64000">
                <a:sysClr val="window" lastClr="FFFFFF">
                  <a:alpha val="90000"/>
                </a:sys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>
            <a:off x="7820927" y="5085184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0800000">
            <a:off x="7820927" y="6309320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16200000">
            <a:off x="7191781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9285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2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36" y="2416289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94" y="2599561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war\app\src\main\res\drawable\fx_fog_character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872" y="3169099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C:\war\app\src\main\res\drawable\fx_fog_character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272" y="3042322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war\app\src\main\res\drawable\ui_h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3" y="213120"/>
            <a:ext cx="1413273" cy="15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5" descr="C:\war\app\src\main\res\drawable\ui_hp - 복사본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54" y="174725"/>
            <a:ext cx="2058726" cy="2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:\war\app\src\main\res\drawable\ui_ex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4" y="404664"/>
            <a:ext cx="718281" cy="19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war\app\src\main\res\drawable\ui_hp - 복사본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54" y="390749"/>
            <a:ext cx="2058726" cy="2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C:\war\app\src\main\res\drawable\npc_bomber1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2235">
            <a:off x="3159811" y="4070884"/>
            <a:ext cx="577729" cy="5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9" descr="C:\war\app\src\main\res\drawable\bullet_lightning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0556">
            <a:off x="6974979" y="2366218"/>
            <a:ext cx="593522" cy="174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C:\war\app\src\main\res\drawable\bullet_lightning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21628">
            <a:off x="5039177" y="2169174"/>
            <a:ext cx="877532" cy="202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" descr="C:\war\app\src\main\res\drawable\weapon_main_lightnin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837" y="2828925"/>
            <a:ext cx="675262" cy="6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" descr="C:\war\app\src\main\res\drawable\npc_zombie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27" y="3938207"/>
            <a:ext cx="564865" cy="5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 descr="C:\war\app\src\main\res\drawable\npc_zombie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36" y="901276"/>
            <a:ext cx="564865" cy="5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" descr="C:\war\app\src\main\res\drawable\npc_zombie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701" y="1314683"/>
            <a:ext cx="564865" cy="5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C:\war\app\src\main\res\drawable\npc_zombie10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985" y="1429368"/>
            <a:ext cx="562001" cy="5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3" descr="C:\war\app\src\main\res\drawable\npc_zombie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007" y="292027"/>
            <a:ext cx="564865" cy="5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C:\war\app\src\main\res\drawable\bullet_lightning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67782">
            <a:off x="6468612" y="3312505"/>
            <a:ext cx="590089" cy="87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9" descr="C:\war\app\src\main\res\drawable\bullet_lightning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0849">
            <a:off x="7529338" y="2324628"/>
            <a:ext cx="490728" cy="120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3" descr="C:\war\app\src\main\res\drawable\npc_zombie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080159"/>
            <a:ext cx="564865" cy="5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C:\war\app\src\main\res\drawable\npc_zombie10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01" y="3184097"/>
            <a:ext cx="562001" cy="5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5" descr="C:\war\app\src\main\res\drawable\npc_shooter15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27" y="1838245"/>
            <a:ext cx="876866" cy="8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3" descr="C:\war\app\src\main\res\drawable\npc_zombie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11" y="3875141"/>
            <a:ext cx="564865" cy="5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C:\war\app\src\main\res\drawable\npc_bomber1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57554">
            <a:off x="5751052" y="4365936"/>
            <a:ext cx="577729" cy="5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타원 95"/>
          <p:cNvSpPr/>
          <p:nvPr/>
        </p:nvSpPr>
        <p:spPr>
          <a:xfrm>
            <a:off x="8151253" y="5271420"/>
            <a:ext cx="917760" cy="919647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26000">
                <a:sysClr val="window" lastClr="FFFFFF"/>
              </a:gs>
              <a:gs pos="49000">
                <a:sysClr val="window" lastClr="FFFFFF">
                  <a:alpha val="85000"/>
                </a:sysClr>
              </a:gs>
              <a:gs pos="68000">
                <a:sysClr val="window" lastClr="FFFFFF">
                  <a:alpha val="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7" name="Picture 11" descr="C:\war\app\src\main\res\drawable\npc_shooter17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91" y="1268760"/>
            <a:ext cx="609600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2" descr="C:\war\app\src\main\res\drawable\bullet_missile_red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26893">
            <a:off x="2348920" y="1926361"/>
            <a:ext cx="183879" cy="40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C:\war\app\src\main\res\drawable\fx_explosion1_08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007" y="3797193"/>
            <a:ext cx="622750" cy="6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3" descr="C:\war\app\src\main\res\drawable\fx_explosion1_13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477" y="3653055"/>
            <a:ext cx="622750" cy="6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4"/>
          <p:cNvSpPr txBox="1">
            <a:spLocks/>
          </p:cNvSpPr>
          <p:nvPr/>
        </p:nvSpPr>
        <p:spPr>
          <a:xfrm>
            <a:off x="0" y="6021288"/>
            <a:ext cx="9168994" cy="6480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b="1" dirty="0" smtClean="0"/>
              <a:t>WEAPON - LIGHTNING</a:t>
            </a:r>
            <a:endParaRPr lang="ko-KR" altLang="en-US" b="1" dirty="0"/>
          </a:p>
        </p:txBody>
      </p:sp>
      <p:sp>
        <p:nvSpPr>
          <p:cNvPr id="15" name="사다리꼴 14"/>
          <p:cNvSpPr/>
          <p:nvPr/>
        </p:nvSpPr>
        <p:spPr>
          <a:xfrm rot="16200000">
            <a:off x="8337456" y="1926102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</a:t>
            </a:r>
          </a:p>
        </p:txBody>
      </p:sp>
      <p:sp>
        <p:nvSpPr>
          <p:cNvPr id="16" name="사다리꼴 15"/>
          <p:cNvSpPr/>
          <p:nvPr/>
        </p:nvSpPr>
        <p:spPr>
          <a:xfrm rot="16200000">
            <a:off x="8337456" y="64678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  <p:sp>
        <p:nvSpPr>
          <p:cNvPr id="17" name="사다리꼴 16"/>
          <p:cNvSpPr/>
          <p:nvPr/>
        </p:nvSpPr>
        <p:spPr>
          <a:xfrm rot="16200000">
            <a:off x="8311981" y="3205418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PVP</a:t>
            </a:r>
          </a:p>
        </p:txBody>
      </p:sp>
    </p:spTree>
    <p:extLst>
      <p:ext uri="{BB962C8B-B14F-4D97-AF65-F5344CB8AC3E}">
        <p14:creationId xmlns:p14="http://schemas.microsoft.com/office/powerpoint/2010/main" val="1715556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C:\war\app\src\main\res\drawable\bg_game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9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타원 134"/>
          <p:cNvSpPr/>
          <p:nvPr/>
        </p:nvSpPr>
        <p:spPr>
          <a:xfrm>
            <a:off x="179512" y="4869160"/>
            <a:ext cx="1787620" cy="1787620"/>
          </a:xfrm>
          <a:prstGeom prst="ellipse">
            <a:avLst/>
          </a:prstGeom>
          <a:gradFill>
            <a:gsLst>
              <a:gs pos="56000">
                <a:sysClr val="window" lastClr="FFFFFF">
                  <a:alpha val="0"/>
                </a:sysClr>
              </a:gs>
              <a:gs pos="64000">
                <a:sysClr val="window" lastClr="FFFFFF">
                  <a:alpha val="90000"/>
                </a:sys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6" name="이등변 삼각형 135"/>
          <p:cNvSpPr/>
          <p:nvPr/>
        </p:nvSpPr>
        <p:spPr>
          <a:xfrm>
            <a:off x="908159" y="5085184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7" name="이등변 삼각형 136"/>
          <p:cNvSpPr/>
          <p:nvPr/>
        </p:nvSpPr>
        <p:spPr>
          <a:xfrm rot="10800000">
            <a:off x="908159" y="6309320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8" name="이등변 삼각형 137"/>
          <p:cNvSpPr/>
          <p:nvPr/>
        </p:nvSpPr>
        <p:spPr>
          <a:xfrm rot="16200000">
            <a:off x="279013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9" name="이등변 삼각형 138"/>
          <p:cNvSpPr/>
          <p:nvPr/>
        </p:nvSpPr>
        <p:spPr>
          <a:xfrm rot="5400000">
            <a:off x="1526517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1259967" y="5077423"/>
            <a:ext cx="917760" cy="919647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26000">
                <a:sysClr val="window" lastClr="FFFFFF"/>
              </a:gs>
              <a:gs pos="49000">
                <a:sysClr val="window" lastClr="FFFFFF">
                  <a:alpha val="85000"/>
                </a:sysClr>
              </a:gs>
              <a:gs pos="68000">
                <a:sysClr val="window" lastClr="FFFFFF">
                  <a:alpha val="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7092280" y="4869160"/>
            <a:ext cx="1787620" cy="1787620"/>
          </a:xfrm>
          <a:prstGeom prst="ellipse">
            <a:avLst/>
          </a:prstGeom>
          <a:gradFill>
            <a:gsLst>
              <a:gs pos="56000">
                <a:sysClr val="window" lastClr="FFFFFF">
                  <a:alpha val="0"/>
                </a:sysClr>
              </a:gs>
              <a:gs pos="64000">
                <a:sysClr val="window" lastClr="FFFFFF">
                  <a:alpha val="90000"/>
                </a:sys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2" name="이등변 삼각형 141"/>
          <p:cNvSpPr/>
          <p:nvPr/>
        </p:nvSpPr>
        <p:spPr>
          <a:xfrm>
            <a:off x="7820927" y="5085184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4" name="이등변 삼각형 143"/>
          <p:cNvSpPr/>
          <p:nvPr/>
        </p:nvSpPr>
        <p:spPr>
          <a:xfrm rot="16200000">
            <a:off x="7191781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5" name="이등변 삼각형 144"/>
          <p:cNvSpPr/>
          <p:nvPr/>
        </p:nvSpPr>
        <p:spPr>
          <a:xfrm rot="5400000">
            <a:off x="8439285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46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260" y="1370366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17" y="1906455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4" descr="C:\war\app\src\main\res\drawable\fx_fog_character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872" y="3169099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4" descr="C:\war\app\src\main\res\drawable\fx_fog_character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272" y="3042322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C:\war\app\src\main\res\drawable\ui_h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3" y="213120"/>
            <a:ext cx="1413273" cy="15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5" descr="C:\war\app\src\main\res\drawable\ui_hp - 복사본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54" y="174725"/>
            <a:ext cx="2058726" cy="2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C:\war\app\src\main\res\drawable\ui_ex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4" y="404664"/>
            <a:ext cx="718281" cy="19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5" descr="C:\war\app\src\main\res\drawable\ui_hp - 복사본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54" y="390749"/>
            <a:ext cx="2058726" cy="2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3" descr="C:\war\app\src\main\res\drawable\npc_zombie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27" y="3938207"/>
            <a:ext cx="564865" cy="5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3" descr="C:\war\app\src\main\res\drawable\npc_zombie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080159"/>
            <a:ext cx="564865" cy="5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4" descr="C:\war\app\src\main\res\drawable\npc_zombie1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01" y="3184097"/>
            <a:ext cx="562001" cy="5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3" descr="C:\war\app\src\main\res\drawable\npc_zombie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11" y="3875141"/>
            <a:ext cx="564865" cy="5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타원 157"/>
          <p:cNvSpPr/>
          <p:nvPr/>
        </p:nvSpPr>
        <p:spPr>
          <a:xfrm>
            <a:off x="8151253" y="5271420"/>
            <a:ext cx="917760" cy="919647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26000">
                <a:sysClr val="window" lastClr="FFFFFF"/>
              </a:gs>
              <a:gs pos="49000">
                <a:sysClr val="window" lastClr="FFFFFF">
                  <a:alpha val="85000"/>
                </a:sysClr>
              </a:gs>
              <a:gs pos="68000">
                <a:sysClr val="window" lastClr="FFFFFF">
                  <a:alpha val="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59" name="Picture 2" descr="C:\war\app\src\main\res\drawable\fx_explosion1_0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51" y="3645024"/>
            <a:ext cx="622750" cy="6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C:\war\app\src\main\res\drawable\npc_zombie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66891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3" descr="C:\war\app\src\main\res\drawable\npc_zombie20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79" y="948705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4" descr="C:\war\app\src\main\res\drawable\npc_bomber1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69626">
            <a:off x="1343517" y="1906455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5" descr="C:\war\app\src\main\res\drawable\npc_shooter08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27" y="3154184"/>
            <a:ext cx="609600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4" descr="C:\war\app\src\main\res\drawable\npc_bomber1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76701">
            <a:off x="2398590" y="1652427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4" descr="C:\war\app\src\main\res\drawable\npc_bomber1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9378">
            <a:off x="3613922" y="4267459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3" descr="C:\war\app\src\main\res\drawable\npc_zombie20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07" y="2501497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3" descr="C:\war\app\src\main\res\drawable\npc_zombie20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17" y="4426689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3" descr="C:\war\app\src\main\res\drawable\npc_zombie20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180" y="2189341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C:\war\app\src\main\res\drawable\npc_zombie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03" y="1937963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2" descr="C:\war\app\src\main\res\drawable\npc_zombie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34" y="2894025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C:\war\app\src\main\res\drawable\npc_zombie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56" y="4141153"/>
            <a:ext cx="571072" cy="5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5" descr="C:\war\app\src\main\res\drawable\npc_shooter08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381" y="640730"/>
            <a:ext cx="609600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6" descr="C:\war\app\src\main\res\drawable\weapon_main_strafe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07" y="2652386"/>
            <a:ext cx="820702" cy="8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7" descr="C:\war\app\src\main\res\drawable\bullet_straf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7800">
            <a:off x="4688299" y="2299775"/>
            <a:ext cx="686252" cy="8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7" descr="C:\war\app\src\main\res\drawable\bullet_straf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29850">
            <a:off x="4497684" y="3180107"/>
            <a:ext cx="686252" cy="8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3" descr="C:\war\app\src\main\res\drawable\fx_explosion1_13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78" y="2164283"/>
            <a:ext cx="622750" cy="6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6" descr="C:\war\app\src\main\res\drawable\fx_explosion1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557" y="3626832"/>
            <a:ext cx="622750" cy="6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6" descr="C:\war\app\src\main\res\drawable\fx_explosion1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25" y="1937963"/>
            <a:ext cx="622750" cy="6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3" descr="C:\war\app\src\main\res\drawable\fx_explosion1_13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07" y="1902179"/>
            <a:ext cx="622750" cy="6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4"/>
          <p:cNvSpPr txBox="1">
            <a:spLocks/>
          </p:cNvSpPr>
          <p:nvPr/>
        </p:nvSpPr>
        <p:spPr>
          <a:xfrm>
            <a:off x="0" y="6021288"/>
            <a:ext cx="9168994" cy="6480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b="1" dirty="0" smtClean="0"/>
              <a:t>WEAPON - STRAFE</a:t>
            </a:r>
            <a:endParaRPr lang="ko-KR" altLang="en-US" b="1" dirty="0"/>
          </a:p>
        </p:txBody>
      </p:sp>
      <p:sp>
        <p:nvSpPr>
          <p:cNvPr id="15" name="사다리꼴 14"/>
          <p:cNvSpPr/>
          <p:nvPr/>
        </p:nvSpPr>
        <p:spPr>
          <a:xfrm rot="16200000">
            <a:off x="8337456" y="1926102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</a:t>
            </a:r>
          </a:p>
        </p:txBody>
      </p:sp>
      <p:sp>
        <p:nvSpPr>
          <p:cNvPr id="16" name="사다리꼴 15"/>
          <p:cNvSpPr/>
          <p:nvPr/>
        </p:nvSpPr>
        <p:spPr>
          <a:xfrm rot="16200000">
            <a:off x="8337456" y="64678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  <p:sp>
        <p:nvSpPr>
          <p:cNvPr id="17" name="사다리꼴 16"/>
          <p:cNvSpPr/>
          <p:nvPr/>
        </p:nvSpPr>
        <p:spPr>
          <a:xfrm rot="16200000">
            <a:off x="8311981" y="3205418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PVP</a:t>
            </a:r>
          </a:p>
        </p:txBody>
      </p:sp>
      <p:sp>
        <p:nvSpPr>
          <p:cNvPr id="143" name="이등변 삼각형 142"/>
          <p:cNvSpPr/>
          <p:nvPr/>
        </p:nvSpPr>
        <p:spPr>
          <a:xfrm rot="10800000">
            <a:off x="7820927" y="6309320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83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 descr="C:\war\app\src\main\res\drawable\bg_game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9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타원 87"/>
          <p:cNvSpPr/>
          <p:nvPr/>
        </p:nvSpPr>
        <p:spPr>
          <a:xfrm>
            <a:off x="179512" y="4869160"/>
            <a:ext cx="1787620" cy="1787620"/>
          </a:xfrm>
          <a:prstGeom prst="ellipse">
            <a:avLst/>
          </a:prstGeom>
          <a:gradFill>
            <a:gsLst>
              <a:gs pos="56000">
                <a:sysClr val="window" lastClr="FFFFFF">
                  <a:alpha val="0"/>
                </a:sysClr>
              </a:gs>
              <a:gs pos="64000">
                <a:sysClr val="window" lastClr="FFFFFF">
                  <a:alpha val="90000"/>
                </a:sys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9" name="이등변 삼각형 88"/>
          <p:cNvSpPr/>
          <p:nvPr/>
        </p:nvSpPr>
        <p:spPr>
          <a:xfrm>
            <a:off x="908159" y="5085184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0" name="이등변 삼각형 89"/>
          <p:cNvSpPr/>
          <p:nvPr/>
        </p:nvSpPr>
        <p:spPr>
          <a:xfrm rot="10800000">
            <a:off x="908159" y="6309320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1" name="이등변 삼각형 90"/>
          <p:cNvSpPr/>
          <p:nvPr/>
        </p:nvSpPr>
        <p:spPr>
          <a:xfrm rot="16200000">
            <a:off x="279013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5400000">
            <a:off x="1526517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614442" y="4633939"/>
            <a:ext cx="917760" cy="919647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26000">
                <a:sysClr val="window" lastClr="FFFFFF"/>
              </a:gs>
              <a:gs pos="49000">
                <a:sysClr val="window" lastClr="FFFFFF">
                  <a:alpha val="85000"/>
                </a:sysClr>
              </a:gs>
              <a:gs pos="68000">
                <a:sysClr val="window" lastClr="FFFFFF">
                  <a:alpha val="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092280" y="4869160"/>
            <a:ext cx="1787620" cy="1787620"/>
          </a:xfrm>
          <a:prstGeom prst="ellipse">
            <a:avLst/>
          </a:prstGeom>
          <a:gradFill>
            <a:gsLst>
              <a:gs pos="56000">
                <a:sysClr val="window" lastClr="FFFFFF">
                  <a:alpha val="0"/>
                </a:sysClr>
              </a:gs>
              <a:gs pos="64000">
                <a:sysClr val="window" lastClr="FFFFFF">
                  <a:alpha val="90000"/>
                </a:sys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5" name="이등변 삼각형 94"/>
          <p:cNvSpPr/>
          <p:nvPr/>
        </p:nvSpPr>
        <p:spPr>
          <a:xfrm rot="10800000">
            <a:off x="7820927" y="6309320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6200000">
            <a:off x="7191781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5400000">
            <a:off x="8439285" y="5690962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8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154713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861048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C:\war\app\src\main\res\drawable\fx_fog_character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268" y="3573016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C:\war\app\src\main\res\drawable\fx_fog_character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672" y="3300987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C:\war\app\src\main\res\drawable\ui_h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3" y="213120"/>
            <a:ext cx="1413273" cy="15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5" descr="C:\war\app\src\main\res\drawable\ui_hp - 복사본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54" y="174725"/>
            <a:ext cx="2058726" cy="2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C:\war\app\src\main\res\drawable\ui_ex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4" y="404664"/>
            <a:ext cx="718281" cy="19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5" descr="C:\war\app\src\main\res\drawable\ui_hp - 복사본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54" y="390749"/>
            <a:ext cx="2058726" cy="2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타원 105"/>
          <p:cNvSpPr/>
          <p:nvPr/>
        </p:nvSpPr>
        <p:spPr>
          <a:xfrm>
            <a:off x="6970072" y="4800940"/>
            <a:ext cx="917760" cy="919647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26000">
                <a:sysClr val="window" lastClr="FFFFFF"/>
              </a:gs>
              <a:gs pos="49000">
                <a:sysClr val="window" lastClr="FFFFFF">
                  <a:alpha val="85000"/>
                </a:sysClr>
              </a:gs>
              <a:gs pos="68000">
                <a:sysClr val="window" lastClr="FFFFFF">
                  <a:alpha val="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7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45" y="3227117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6832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552930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226" y="1806445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7" descr="C:\war\app\src\main\res\drawable\npc_shooter0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62" y="119675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8" descr="C:\war\app\src\main\res\drawable\npc_shooter1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89" y="314873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58" y="1507623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18010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20888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57" descr="C:\Users\초록\Downloads\bullet_circle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82" y="3017145"/>
            <a:ext cx="298822" cy="2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0" descr="C:\war\app\src\main\res\drawable\npc_zombie0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88" y="1350132"/>
            <a:ext cx="571229" cy="5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" descr="C:\war\app\src\main\res\drawable\npc_zombie1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0" y="3354388"/>
            <a:ext cx="582501" cy="5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2" descr="C:\war\app\src\main\res\drawable\npc_bomber1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4283">
            <a:off x="6087528" y="1058130"/>
            <a:ext cx="569342" cy="5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2" descr="C:\war\app\src\main\res\drawable\npc_bomber1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54771">
            <a:off x="6957220" y="1713873"/>
            <a:ext cx="569342" cy="5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" descr="C:\war\app\src\main\res\drawable\npc_bomber1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54771">
            <a:off x="6122627" y="2285628"/>
            <a:ext cx="569342" cy="5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0" descr="C:\war\app\src\main\res\drawable\npc_zombie0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039" y="905206"/>
            <a:ext cx="571229" cy="5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C:\war\app\src\main\res\drawable\npc_zombie0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09" y="930323"/>
            <a:ext cx="571229" cy="5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C:\war\app\src\main\res\drawable\npc_zombie0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556" y="1849659"/>
            <a:ext cx="571229" cy="5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0" descr="C:\war\app\src\main\res\drawable\npc_zombie0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627" y="4280945"/>
            <a:ext cx="571229" cy="5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1" descr="C:\war\app\src\main\res\drawable\npc_zombie1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51" y="4502683"/>
            <a:ext cx="582501" cy="5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C:\war\app\src\main\res\drawable\npc_zombie0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27" y="5477354"/>
            <a:ext cx="571229" cy="5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1" descr="C:\war\app\src\main\res\drawable\npc_zombie1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569" y="2246424"/>
            <a:ext cx="582501" cy="5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1" descr="C:\war\app\src\main\res\drawable\npc_zombie1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99" y="423425"/>
            <a:ext cx="582501" cy="5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1" descr="C:\war\app\src\main\res\drawable\npc_zombie1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246" y="893934"/>
            <a:ext cx="582501" cy="5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그룹 130"/>
          <p:cNvGrpSpPr/>
          <p:nvPr/>
        </p:nvGrpSpPr>
        <p:grpSpPr>
          <a:xfrm rot="3108624">
            <a:off x="5142821" y="2533787"/>
            <a:ext cx="163782" cy="249438"/>
            <a:chOff x="5054708" y="3017145"/>
            <a:chExt cx="163782" cy="249438"/>
          </a:xfrm>
        </p:grpSpPr>
        <p:pic>
          <p:nvPicPr>
            <p:cNvPr id="132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08" y="3103442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349" y="3017145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그룹 133"/>
          <p:cNvGrpSpPr/>
          <p:nvPr/>
        </p:nvGrpSpPr>
        <p:grpSpPr>
          <a:xfrm rot="3231638">
            <a:off x="5529491" y="2838791"/>
            <a:ext cx="163782" cy="249438"/>
            <a:chOff x="5054708" y="3017145"/>
            <a:chExt cx="163782" cy="249438"/>
          </a:xfrm>
        </p:grpSpPr>
        <p:pic>
          <p:nvPicPr>
            <p:cNvPr id="135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08" y="3103442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349" y="3017145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" name="그룹 136"/>
          <p:cNvGrpSpPr/>
          <p:nvPr/>
        </p:nvGrpSpPr>
        <p:grpSpPr>
          <a:xfrm>
            <a:off x="5634556" y="1767421"/>
            <a:ext cx="163782" cy="249438"/>
            <a:chOff x="5054708" y="3017145"/>
            <a:chExt cx="163782" cy="249438"/>
          </a:xfrm>
        </p:grpSpPr>
        <p:pic>
          <p:nvPicPr>
            <p:cNvPr id="138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08" y="3103442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349" y="3017145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 rot="1573044">
            <a:off x="4294476" y="2014064"/>
            <a:ext cx="163782" cy="249438"/>
            <a:chOff x="5054708" y="3017145"/>
            <a:chExt cx="163782" cy="249438"/>
          </a:xfrm>
        </p:grpSpPr>
        <p:pic>
          <p:nvPicPr>
            <p:cNvPr id="141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08" y="3103442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349" y="3017145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" name="그룹 142"/>
          <p:cNvGrpSpPr/>
          <p:nvPr/>
        </p:nvGrpSpPr>
        <p:grpSpPr>
          <a:xfrm>
            <a:off x="4192194" y="2495298"/>
            <a:ext cx="163782" cy="249438"/>
            <a:chOff x="5054708" y="3017145"/>
            <a:chExt cx="163782" cy="249438"/>
          </a:xfrm>
        </p:grpSpPr>
        <p:pic>
          <p:nvPicPr>
            <p:cNvPr id="144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08" y="3103442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349" y="3017145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그룹 145"/>
          <p:cNvGrpSpPr/>
          <p:nvPr/>
        </p:nvGrpSpPr>
        <p:grpSpPr>
          <a:xfrm rot="18645253">
            <a:off x="4059842" y="2832396"/>
            <a:ext cx="163782" cy="249438"/>
            <a:chOff x="5054708" y="3017145"/>
            <a:chExt cx="163782" cy="249438"/>
          </a:xfrm>
        </p:grpSpPr>
        <p:pic>
          <p:nvPicPr>
            <p:cNvPr id="147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708" y="3103442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C:\war\app\src\main\res\drawable\fx_fog_charact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349" y="3017145"/>
              <a:ext cx="163141" cy="16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9" name="Picture 9" descr="C:\war\app\src\main\res\drawable\bullet_missil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29636">
            <a:off x="3886278" y="2637537"/>
            <a:ext cx="171729" cy="3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9" descr="C:\war\app\src\main\res\drawable\bullet_missil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25268">
            <a:off x="5344774" y="2315976"/>
            <a:ext cx="171729" cy="3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9" descr="C:\war\app\src\main\res\drawable\bullet_missil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247" y="2190556"/>
            <a:ext cx="171729" cy="3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9" descr="C:\war\app\src\main\res\drawable\bullet_missil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43953">
            <a:off x="5754609" y="2651276"/>
            <a:ext cx="171729" cy="3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9" descr="C:\war\app\src\main\res\drawable\bullet_missil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1920">
            <a:off x="4456485" y="1733346"/>
            <a:ext cx="171729" cy="3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9" descr="C:\war\app\src\main\res\drawable\bullet_missil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197" y="1458097"/>
            <a:ext cx="171729" cy="3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3" descr="C:\war\app\src\main\res\drawable\fx_explosion2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" t="39897" r="83946" b="40941"/>
          <a:stretch/>
        </p:blipFill>
        <p:spPr bwMode="auto">
          <a:xfrm>
            <a:off x="4167478" y="822049"/>
            <a:ext cx="1669614" cy="15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이등변 삼각형 155"/>
          <p:cNvSpPr/>
          <p:nvPr/>
        </p:nvSpPr>
        <p:spPr>
          <a:xfrm>
            <a:off x="7820926" y="5085184"/>
            <a:ext cx="330326" cy="144016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35000">
                <a:sysClr val="window" lastClr="FFFFFF">
                  <a:alpha val="90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57" name="Picture 15" descr="C:\war\app\src\main\res\drawable\weapon_main_guidedmissile_main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36" y="2790420"/>
            <a:ext cx="710588" cy="71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다리꼴 14"/>
          <p:cNvSpPr/>
          <p:nvPr/>
        </p:nvSpPr>
        <p:spPr>
          <a:xfrm rot="16200000">
            <a:off x="8337456" y="1926102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</a:t>
            </a:r>
          </a:p>
        </p:txBody>
      </p:sp>
      <p:sp>
        <p:nvSpPr>
          <p:cNvPr id="16" name="사다리꼴 15"/>
          <p:cNvSpPr/>
          <p:nvPr/>
        </p:nvSpPr>
        <p:spPr>
          <a:xfrm rot="16200000">
            <a:off x="8337456" y="646786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M</a:t>
            </a:r>
          </a:p>
        </p:txBody>
      </p:sp>
      <p:sp>
        <p:nvSpPr>
          <p:cNvPr id="17" name="사다리꼴 16"/>
          <p:cNvSpPr/>
          <p:nvPr/>
        </p:nvSpPr>
        <p:spPr>
          <a:xfrm rot="16200000">
            <a:off x="8311981" y="3205418"/>
            <a:ext cx="1230166" cy="381187"/>
          </a:xfrm>
          <a:prstGeom prst="trapezoid">
            <a:avLst/>
          </a:prstGeom>
          <a:solidFill>
            <a:sysClr val="windowText" lastClr="000000">
              <a:lumMod val="75000"/>
              <a:lumOff val="25000"/>
            </a:sysClr>
          </a:solidFill>
          <a:ln w="57150">
            <a:solidFill>
              <a:srgbClr val="F79646">
                <a:lumMod val="75000"/>
              </a:srgb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anose="04020904020102020604" pitchFamily="82" charset="0"/>
                <a:ea typeface="Adobe 고딕 Std B" pitchFamily="34" charset="-127"/>
                <a:cs typeface="+mn-cs"/>
              </a:rPr>
              <a:t>PVP</a:t>
            </a:r>
          </a:p>
        </p:txBody>
      </p:sp>
      <p:sp>
        <p:nvSpPr>
          <p:cNvPr id="13" name="제목 4"/>
          <p:cNvSpPr txBox="1">
            <a:spLocks/>
          </p:cNvSpPr>
          <p:nvPr/>
        </p:nvSpPr>
        <p:spPr>
          <a:xfrm>
            <a:off x="0" y="6021288"/>
            <a:ext cx="9168994" cy="64807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b="1" dirty="0" smtClean="0"/>
              <a:t>WEAPON – GUIDED MISSILE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3996238"/>
      </p:ext>
    </p:extLst>
  </p:cSld>
  <p:clrMapOvr>
    <a:masterClrMapping/>
  </p:clrMapOvr>
</p:sld>
</file>

<file path=ppt/theme/theme1.xml><?xml version="1.0" encoding="utf-8"?>
<a:theme xmlns:a="http://schemas.openxmlformats.org/drawingml/2006/main" name="수평선">
  <a:themeElements>
    <a:clrScheme name="수평선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수평선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수평선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177</TotalTime>
  <Words>568</Words>
  <Application>Microsoft Office PowerPoint</Application>
  <PresentationFormat>화면 슬라이드 쇼(4:3)</PresentationFormat>
  <Paragraphs>199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수평선</vt:lpstr>
      <vt:lpstr>Massacre</vt:lpstr>
      <vt:lpstr>Introduction </vt:lpstr>
      <vt:lpstr>System Architecture </vt:lpstr>
      <vt:lpstr>Contents </vt:lpstr>
      <vt:lpstr>Contents </vt:lpstr>
      <vt:lpstr>Contents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UI – ITEM</vt:lpstr>
      <vt:lpstr>UI – SHOP</vt:lpstr>
      <vt:lpstr>UI – MAP</vt:lpstr>
      <vt:lpstr>Class Diagram – Client </vt:lpstr>
      <vt:lpstr>Class Diagram – Client </vt:lpstr>
      <vt:lpstr>PACKET SEQUENCE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클라우드 최신기술</dc:title>
  <dc:creator>447-00</dc:creator>
  <cp:lastModifiedBy>연솔찬</cp:lastModifiedBy>
  <cp:revision>20</cp:revision>
  <dcterms:created xsi:type="dcterms:W3CDTF">2016-03-30T03:11:23Z</dcterms:created>
  <dcterms:modified xsi:type="dcterms:W3CDTF">2016-04-12T04:38:21Z</dcterms:modified>
</cp:coreProperties>
</file>